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93" r:id="rId2"/>
    <p:sldId id="294" r:id="rId3"/>
    <p:sldId id="295" r:id="rId4"/>
    <p:sldId id="296" r:id="rId5"/>
    <p:sldId id="355" r:id="rId6"/>
    <p:sldId id="300" r:id="rId7"/>
    <p:sldId id="359" r:id="rId8"/>
    <p:sldId id="301" r:id="rId9"/>
    <p:sldId id="303" r:id="rId10"/>
    <p:sldId id="344" r:id="rId11"/>
    <p:sldId id="345" r:id="rId12"/>
    <p:sldId id="346" r:id="rId13"/>
    <p:sldId id="347" r:id="rId14"/>
    <p:sldId id="357" r:id="rId15"/>
    <p:sldId id="332" r:id="rId16"/>
    <p:sldId id="360" r:id="rId17"/>
    <p:sldId id="348" r:id="rId18"/>
    <p:sldId id="349" r:id="rId19"/>
    <p:sldId id="350" r:id="rId20"/>
    <p:sldId id="257" r:id="rId21"/>
    <p:sldId id="305" r:id="rId22"/>
    <p:sldId id="352" r:id="rId23"/>
    <p:sldId id="358" r:id="rId24"/>
    <p:sldId id="353"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577" autoAdjust="0"/>
    <p:restoredTop sz="94643"/>
  </p:normalViewPr>
  <p:slideViewPr>
    <p:cSldViewPr>
      <p:cViewPr varScale="1">
        <p:scale>
          <a:sx n="83" d="100"/>
          <a:sy n="83" d="100"/>
        </p:scale>
        <p:origin x="893"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F5BB12-898F-4E06-9BA8-9DE2264A153A}" type="datetimeFigureOut">
              <a:rPr lang="en-US" smtClean="0"/>
              <a:t>10/1/2020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F43FE-6965-4418-865B-8F46341E667A}" type="slidenum">
              <a:rPr lang="en-US" smtClean="0"/>
              <a:t>‹#›</a:t>
            </a:fld>
            <a:endParaRPr lang="en-US" dirty="0"/>
          </a:p>
        </p:txBody>
      </p:sp>
    </p:spTree>
    <p:extLst>
      <p:ext uri="{BB962C8B-B14F-4D97-AF65-F5344CB8AC3E}">
        <p14:creationId xmlns:p14="http://schemas.microsoft.com/office/powerpoint/2010/main" val="1062256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1F43FE-6965-4418-865B-8F46341E667A}" type="slidenum">
              <a:rPr lang="en-US" smtClean="0"/>
              <a:t>19</a:t>
            </a:fld>
            <a:endParaRPr lang="en-US" dirty="0"/>
          </a:p>
        </p:txBody>
      </p:sp>
    </p:spTree>
    <p:extLst>
      <p:ext uri="{BB962C8B-B14F-4D97-AF65-F5344CB8AC3E}">
        <p14:creationId xmlns:p14="http://schemas.microsoft.com/office/powerpoint/2010/main" val="2884595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1F43FE-6965-4418-865B-8F46341E667A}" type="slidenum">
              <a:rPr lang="en-US" smtClean="0"/>
              <a:t>24</a:t>
            </a:fld>
            <a:endParaRPr lang="en-US" dirty="0"/>
          </a:p>
        </p:txBody>
      </p:sp>
    </p:spTree>
    <p:extLst>
      <p:ext uri="{BB962C8B-B14F-4D97-AF65-F5344CB8AC3E}">
        <p14:creationId xmlns:p14="http://schemas.microsoft.com/office/powerpoint/2010/main" val="3136334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ADB15A-79CD-4F3C-98A2-3DF2D8CBB2E2}" type="datetimeFigureOut">
              <a:rPr lang="en-US" smtClean="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4178197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ADB15A-79CD-4F3C-98A2-3DF2D8CBB2E2}" type="datetimeFigureOut">
              <a:rPr lang="en-US" smtClean="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1619104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ADB15A-79CD-4F3C-98A2-3DF2D8CBB2E2}" type="datetimeFigureOut">
              <a:rPr lang="en-US" smtClean="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3813272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ADB15A-79CD-4F3C-98A2-3DF2D8CBB2E2}" type="datetimeFigureOut">
              <a:rPr lang="en-US" smtClean="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849221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ADB15A-79CD-4F3C-98A2-3DF2D8CBB2E2}" type="datetimeFigureOut">
              <a:rPr lang="en-US" smtClean="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2260611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ADB15A-79CD-4F3C-98A2-3DF2D8CBB2E2}" type="datetimeFigureOut">
              <a:rPr lang="en-US" smtClean="0"/>
              <a:pPr/>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2537595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ADB15A-79CD-4F3C-98A2-3DF2D8CBB2E2}" type="datetimeFigureOut">
              <a:rPr lang="en-US" smtClean="0"/>
              <a:pPr/>
              <a:t>10/1/2020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3819771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ADB15A-79CD-4F3C-98A2-3DF2D8CBB2E2}" type="datetimeFigureOut">
              <a:rPr lang="en-US" smtClean="0"/>
              <a:pPr/>
              <a:t>10/1/2020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866685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ADB15A-79CD-4F3C-98A2-3DF2D8CBB2E2}" type="datetimeFigureOut">
              <a:rPr lang="en-US" smtClean="0"/>
              <a:pPr/>
              <a:t>10/1/2020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1409033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ADB15A-79CD-4F3C-98A2-3DF2D8CBB2E2}" type="datetimeFigureOut">
              <a:rPr lang="en-US" smtClean="0"/>
              <a:pPr/>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48801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ADB15A-79CD-4F3C-98A2-3DF2D8CBB2E2}" type="datetimeFigureOut">
              <a:rPr lang="en-US" smtClean="0"/>
              <a:pPr/>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2811044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ADB15A-79CD-4F3C-98A2-3DF2D8CBB2E2}" type="datetimeFigureOut">
              <a:rPr lang="en-US" smtClean="0"/>
              <a:pPr/>
              <a:t>10/1/2020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2880495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slideLayout" Target="../slideLayouts/slideLayout5.xml"/><Relationship Id="rId4" Type="http://schemas.openxmlformats.org/officeDocument/2006/relationships/audio" Target="../media/media4.m4a"/></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ALtsSru4jzE&amp;ab_channel=RocketKids" TargetMode="External"/><Relationship Id="rId2" Type="http://schemas.openxmlformats.org/officeDocument/2006/relationships/hyperlink" Target="https://youtu.be/t6NUJ2JZz5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slideLayout" Target="../slideLayouts/slideLayout5.xml"/><Relationship Id="rId4" Type="http://schemas.openxmlformats.org/officeDocument/2006/relationships/audio" Target="../media/media2.m4a"/></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nfangers\AppData\Local\Microsoft\Windows\Temporary Internet Files\Content.IE5\7NW9ZW59\MP900400990[1].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21920" y="158508"/>
            <a:ext cx="8869680" cy="63946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21920" y="1142256"/>
            <a:ext cx="8763000" cy="2554545"/>
          </a:xfrm>
          <a:prstGeom prst="rect">
            <a:avLst/>
          </a:prstGeom>
          <a:noFill/>
        </p:spPr>
        <p:txBody>
          <a:bodyPr wrap="square" lIns="91440" tIns="45720" rIns="91440" bIns="45720">
            <a:spAutoFit/>
          </a:bodyPr>
          <a:lstStyle/>
          <a:p>
            <a:pPr algn="ctr"/>
            <a:r>
              <a:rPr lang="en-US" sz="8000" b="1" u="sng" dirty="0">
                <a:ln w="10160">
                  <a:solidFill>
                    <a:schemeClr val="tx1"/>
                  </a:solidFill>
                  <a:prstDash val="solid"/>
                </a:ln>
                <a:solidFill>
                  <a:schemeClr val="bg1"/>
                </a:solidFill>
                <a:effectLst>
                  <a:outerShdw blurRad="38100" dist="22860" dir="5400000" algn="tl" rotWithShape="0">
                    <a:srgbClr val="000000">
                      <a:alpha val="30000"/>
                    </a:srgbClr>
                  </a:outerShdw>
                </a:effectLst>
                <a:latin typeface="Georgia" panose="02040502050405020303" pitchFamily="18" charset="0"/>
              </a:rPr>
              <a:t>Rise and Shine Ceremony</a:t>
            </a:r>
            <a:endParaRPr lang="en-US" sz="8000" b="1" u="sng" cap="none" spc="0" dirty="0">
              <a:ln w="10160">
                <a:solidFill>
                  <a:schemeClr val="tx1"/>
                </a:solidFill>
                <a:prstDash val="solid"/>
              </a:ln>
              <a:solidFill>
                <a:schemeClr val="bg1"/>
              </a:solidFill>
              <a:effectLst>
                <a:outerShdw blurRad="38100" dist="22860" dir="5400000" algn="tl" rotWithShape="0">
                  <a:srgbClr val="000000">
                    <a:alpha val="30000"/>
                  </a:srgbClr>
                </a:outerShdw>
              </a:effectLst>
              <a:latin typeface="Georgia" panose="02040502050405020303" pitchFamily="18" charset="0"/>
            </a:endParaRPr>
          </a:p>
        </p:txBody>
      </p:sp>
      <p:sp>
        <p:nvSpPr>
          <p:cNvPr id="5" name="Rectangle 4"/>
          <p:cNvSpPr/>
          <p:nvPr/>
        </p:nvSpPr>
        <p:spPr>
          <a:xfrm>
            <a:off x="2438400" y="3886200"/>
            <a:ext cx="4144395" cy="1200329"/>
          </a:xfrm>
          <a:prstGeom prst="rect">
            <a:avLst/>
          </a:prstGeom>
          <a:noFill/>
        </p:spPr>
        <p:txBody>
          <a:bodyPr wrap="square" lIns="91440" tIns="45720" rIns="91440" bIns="45720">
            <a:spAutoFit/>
          </a:bodyPr>
          <a:lstStyle/>
          <a:p>
            <a:pPr algn="ctr"/>
            <a:r>
              <a:rPr lang="en-US" sz="3600" b="1" dirty="0" smtClean="0">
                <a:ln w="10160">
                  <a:solidFill>
                    <a:schemeClr val="tx1"/>
                  </a:solidFill>
                  <a:prstDash val="solid"/>
                </a:ln>
                <a:solidFill>
                  <a:schemeClr val="bg1"/>
                </a:solidFill>
                <a:effectLst>
                  <a:outerShdw blurRad="38100" dist="22860" dir="5400000" algn="tl" rotWithShape="0">
                    <a:srgbClr val="000000">
                      <a:alpha val="30000"/>
                    </a:srgbClr>
                  </a:outerShdw>
                </a:effectLst>
                <a:latin typeface="Georgia" panose="02040502050405020303" pitchFamily="18" charset="0"/>
              </a:rPr>
              <a:t>OCTOBER</a:t>
            </a:r>
            <a:br>
              <a:rPr lang="en-US" sz="3600" b="1" dirty="0" smtClean="0">
                <a:ln w="10160">
                  <a:solidFill>
                    <a:schemeClr val="tx1"/>
                  </a:solidFill>
                  <a:prstDash val="solid"/>
                </a:ln>
                <a:solidFill>
                  <a:schemeClr val="bg1"/>
                </a:solidFill>
                <a:effectLst>
                  <a:outerShdw blurRad="38100" dist="22860" dir="5400000" algn="tl" rotWithShape="0">
                    <a:srgbClr val="000000">
                      <a:alpha val="30000"/>
                    </a:srgbClr>
                  </a:outerShdw>
                </a:effectLst>
                <a:latin typeface="Georgia" panose="02040502050405020303" pitchFamily="18" charset="0"/>
              </a:rPr>
            </a:br>
            <a:r>
              <a:rPr lang="en-US" sz="3600" b="1" dirty="0" smtClean="0">
                <a:ln w="10160">
                  <a:solidFill>
                    <a:schemeClr val="tx1"/>
                  </a:solidFill>
                  <a:prstDash val="solid"/>
                </a:ln>
                <a:solidFill>
                  <a:schemeClr val="bg1"/>
                </a:solidFill>
                <a:effectLst>
                  <a:outerShdw blurRad="38100" dist="22860" dir="5400000" algn="tl" rotWithShape="0">
                    <a:srgbClr val="000000">
                      <a:alpha val="30000"/>
                    </a:srgbClr>
                  </a:outerShdw>
                </a:effectLst>
                <a:latin typeface="Georgia" panose="02040502050405020303" pitchFamily="18" charset="0"/>
              </a:rPr>
              <a:t>Year </a:t>
            </a:r>
            <a:r>
              <a:rPr lang="en-US" sz="3600" b="1" dirty="0">
                <a:ln w="10160">
                  <a:solidFill>
                    <a:schemeClr val="tx1"/>
                  </a:solidFill>
                  <a:prstDash val="solid"/>
                </a:ln>
                <a:solidFill>
                  <a:schemeClr val="bg1"/>
                </a:solidFill>
                <a:effectLst>
                  <a:outerShdw blurRad="38100" dist="22860" dir="5400000" algn="tl" rotWithShape="0">
                    <a:srgbClr val="000000">
                      <a:alpha val="30000"/>
                    </a:srgbClr>
                  </a:outerShdw>
                </a:effectLst>
                <a:latin typeface="Georgia" panose="02040502050405020303" pitchFamily="18" charset="0"/>
              </a:rPr>
              <a:t>4</a:t>
            </a:r>
            <a:endParaRPr lang="en-US" sz="3600" b="1" cap="none" spc="0" dirty="0">
              <a:ln w="10160">
                <a:solidFill>
                  <a:schemeClr val="tx1"/>
                </a:solidFill>
                <a:prstDash val="solid"/>
              </a:ln>
              <a:solidFill>
                <a:schemeClr val="bg1"/>
              </a:solidFill>
              <a:effectLst>
                <a:outerShdw blurRad="38100" dist="22860" dir="5400000" algn="tl" rotWithShape="0">
                  <a:srgbClr val="000000">
                    <a:alpha val="30000"/>
                  </a:srgbClr>
                </a:outerShdw>
              </a:effectLst>
              <a:latin typeface="Georgia" panose="02040502050405020303" pitchFamily="18" charset="0"/>
            </a:endParaRPr>
          </a:p>
        </p:txBody>
      </p:sp>
    </p:spTree>
    <p:extLst>
      <p:ext uri="{BB962C8B-B14F-4D97-AF65-F5344CB8AC3E}">
        <p14:creationId xmlns:p14="http://schemas.microsoft.com/office/powerpoint/2010/main" val="42485494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style>
          <a:lnRef idx="0">
            <a:schemeClr val="accent2"/>
          </a:lnRef>
          <a:fillRef idx="3">
            <a:schemeClr val="accent2"/>
          </a:fillRef>
          <a:effectRef idx="3">
            <a:schemeClr val="accent2"/>
          </a:effectRef>
          <a:fontRef idx="minor">
            <a:schemeClr val="lt1"/>
          </a:fontRef>
        </p:style>
        <p:txBody>
          <a:bodyPr/>
          <a:lstStyle/>
          <a:p>
            <a:r>
              <a:rPr lang="en-US" b="1" u="sng" dirty="0">
                <a:latin typeface="Georgia" panose="02040502050405020303" pitchFamily="18" charset="0"/>
              </a:rPr>
              <a:t>Hero of the Month:</a:t>
            </a:r>
          </a:p>
        </p:txBody>
      </p:sp>
      <p:sp>
        <p:nvSpPr>
          <p:cNvPr id="4" name="TextBox 3"/>
          <p:cNvSpPr txBox="1"/>
          <p:nvPr/>
        </p:nvSpPr>
        <p:spPr>
          <a:xfrm>
            <a:off x="381000" y="1219200"/>
            <a:ext cx="8305800" cy="646331"/>
          </a:xfrm>
          <a:prstGeom prst="rect">
            <a:avLst/>
          </a:prstGeom>
          <a:noFill/>
        </p:spPr>
        <p:txBody>
          <a:bodyPr wrap="square" rtlCol="0">
            <a:spAutoFit/>
          </a:bodyPr>
          <a:lstStyle/>
          <a:p>
            <a:r>
              <a:rPr lang="en-US" sz="3600" b="1" u="sng" dirty="0" smtClean="0">
                <a:latin typeface="Georgia" panose="02040502050405020303" pitchFamily="18" charset="0"/>
              </a:rPr>
              <a:t>John Adams</a:t>
            </a:r>
            <a:r>
              <a:rPr lang="en-US" sz="2800" b="1" dirty="0" smtClean="0">
                <a:latin typeface="Georgia" panose="02040502050405020303" pitchFamily="18" charset="0"/>
              </a:rPr>
              <a:t> </a:t>
            </a:r>
            <a:r>
              <a:rPr lang="en-US" sz="2800" b="1" dirty="0">
                <a:latin typeface="Georgia" panose="02040502050405020303" pitchFamily="18" charset="0"/>
              </a:rPr>
              <a:t>(</a:t>
            </a:r>
            <a:r>
              <a:rPr lang="en-US" sz="2800" b="1" dirty="0" smtClean="0">
                <a:latin typeface="Georgia" panose="02040502050405020303" pitchFamily="18" charset="0"/>
              </a:rPr>
              <a:t>1735 </a:t>
            </a:r>
            <a:r>
              <a:rPr lang="en-US" sz="2800" b="1" dirty="0">
                <a:latin typeface="Georgia" panose="02040502050405020303" pitchFamily="18" charset="0"/>
              </a:rPr>
              <a:t>– </a:t>
            </a:r>
            <a:r>
              <a:rPr lang="en-US" sz="2800" b="1" dirty="0" smtClean="0">
                <a:latin typeface="Georgia" panose="02040502050405020303" pitchFamily="18" charset="0"/>
              </a:rPr>
              <a:t>1826)</a:t>
            </a:r>
            <a:endParaRPr lang="en-US" sz="2800" b="1" dirty="0">
              <a:latin typeface="Georgia" panose="02040502050405020303" pitchFamily="18" charset="0"/>
            </a:endParaRPr>
          </a:p>
        </p:txBody>
      </p:sp>
      <p:sp>
        <p:nvSpPr>
          <p:cNvPr id="7" name="Content Placeholder 2"/>
          <p:cNvSpPr>
            <a:spLocks noGrp="1"/>
          </p:cNvSpPr>
          <p:nvPr>
            <p:ph idx="1"/>
          </p:nvPr>
        </p:nvSpPr>
        <p:spPr>
          <a:xfrm>
            <a:off x="2451522" y="1865531"/>
            <a:ext cx="6477000" cy="3657600"/>
          </a:xfrm>
        </p:spPr>
        <p:txBody>
          <a:bodyPr>
            <a:noAutofit/>
          </a:bodyPr>
          <a:lstStyle/>
          <a:p>
            <a:pPr fontAlgn="base"/>
            <a:r>
              <a:rPr lang="en-US" sz="2200" dirty="0">
                <a:latin typeface="Georgia" panose="02040502050405020303" pitchFamily="18" charset="0"/>
              </a:rPr>
              <a:t>American lawyer, author, statesman, and diplomat.</a:t>
            </a:r>
          </a:p>
          <a:p>
            <a:pPr fontAlgn="base"/>
            <a:r>
              <a:rPr lang="en-US" sz="2200" dirty="0">
                <a:latin typeface="Georgia" panose="02040502050405020303" pitchFamily="18" charset="0"/>
              </a:rPr>
              <a:t>First Vice President and 2</a:t>
            </a:r>
            <a:r>
              <a:rPr lang="en-US" sz="2200" baseline="30000" dirty="0">
                <a:latin typeface="Georgia" panose="02040502050405020303" pitchFamily="18" charset="0"/>
              </a:rPr>
              <a:t>nd</a:t>
            </a:r>
            <a:r>
              <a:rPr lang="en-US" sz="2200" dirty="0">
                <a:latin typeface="Georgia" panose="02040502050405020303" pitchFamily="18" charset="0"/>
              </a:rPr>
              <a:t> President of the United States of America.</a:t>
            </a:r>
          </a:p>
          <a:p>
            <a:pPr fontAlgn="base"/>
            <a:r>
              <a:rPr lang="en-US" sz="2200" dirty="0">
                <a:latin typeface="Georgia" panose="02040502050405020303" pitchFamily="18" charset="0"/>
              </a:rPr>
              <a:t>Assisted Thomas Jefferson in drafting the Declaration of Independence.</a:t>
            </a:r>
          </a:p>
          <a:p>
            <a:pPr fontAlgn="base"/>
            <a:r>
              <a:rPr lang="en-US" sz="2200" dirty="0">
                <a:latin typeface="Georgia" panose="02040502050405020303" pitchFamily="18" charset="0"/>
              </a:rPr>
              <a:t>As a diplomat to Europe, Adams negotiated the peace treaty with Great Britain that ended the Revolutionary war.</a:t>
            </a:r>
          </a:p>
          <a:p>
            <a:pPr fontAlgn="base"/>
            <a:r>
              <a:rPr lang="en-US" sz="2200" dirty="0">
                <a:latin typeface="Georgia" panose="02040502050405020303" pitchFamily="18" charset="0"/>
              </a:rPr>
              <a:t>Promoted republicanism and a strong central government.</a:t>
            </a:r>
          </a:p>
        </p:txBody>
      </p:sp>
      <p:pic>
        <p:nvPicPr>
          <p:cNvPr id="8" name="Picture 7" descr="File:US Navy 031029-N-6236G-001 A painting of President John Adams ..."/>
          <p:cNvPicPr>
            <a:picLocks noChangeAspect="1"/>
          </p:cNvPicPr>
          <p:nvPr/>
        </p:nvPicPr>
        <p:blipFill rotWithShape="1">
          <a:blip r:embed="rId2" cstate="print">
            <a:extLst>
              <a:ext uri="{28A0092B-C50C-407E-A947-70E740481C1C}">
                <a14:useLocalDpi xmlns:a14="http://schemas.microsoft.com/office/drawing/2010/main" val="0"/>
              </a:ext>
            </a:extLst>
          </a:blip>
          <a:srcRect l="6250" r="8332"/>
          <a:stretch/>
        </p:blipFill>
        <p:spPr>
          <a:xfrm>
            <a:off x="228600" y="1865531"/>
            <a:ext cx="2070522" cy="3048000"/>
          </a:xfrm>
          <a:prstGeom prst="rect">
            <a:avLst/>
          </a:prstGeom>
        </p:spPr>
      </p:pic>
    </p:spTree>
    <p:extLst>
      <p:ext uri="{BB962C8B-B14F-4D97-AF65-F5344CB8AC3E}">
        <p14:creationId xmlns:p14="http://schemas.microsoft.com/office/powerpoint/2010/main" val="8915621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style>
          <a:lnRef idx="0">
            <a:schemeClr val="accent1"/>
          </a:lnRef>
          <a:fillRef idx="3">
            <a:schemeClr val="accent1"/>
          </a:fillRef>
          <a:effectRef idx="3">
            <a:schemeClr val="accent1"/>
          </a:effectRef>
          <a:fontRef idx="minor">
            <a:schemeClr val="lt1"/>
          </a:fontRef>
        </p:style>
        <p:txBody>
          <a:bodyPr/>
          <a:lstStyle/>
          <a:p>
            <a:r>
              <a:rPr lang="en-US" b="1" u="sng" dirty="0">
                <a:latin typeface="Georgia" panose="02040502050405020303" pitchFamily="18" charset="0"/>
              </a:rPr>
              <a:t>Quote of the Month:</a:t>
            </a:r>
          </a:p>
        </p:txBody>
      </p:sp>
      <p:sp>
        <p:nvSpPr>
          <p:cNvPr id="3" name="Content Placeholder 2"/>
          <p:cNvSpPr>
            <a:spLocks noGrp="1"/>
          </p:cNvSpPr>
          <p:nvPr>
            <p:ph idx="1"/>
          </p:nvPr>
        </p:nvSpPr>
        <p:spPr>
          <a:xfrm>
            <a:off x="460663" y="1828800"/>
            <a:ext cx="8222673" cy="4114800"/>
          </a:xfrm>
        </p:spPr>
        <p:txBody>
          <a:bodyPr>
            <a:noAutofit/>
          </a:bodyPr>
          <a:lstStyle/>
          <a:p>
            <a:pPr marL="0" indent="0">
              <a:buNone/>
            </a:pPr>
            <a:r>
              <a:rPr lang="en-US" sz="4400" dirty="0" smtClean="0">
                <a:latin typeface="Georgia" panose="02040502050405020303" pitchFamily="18" charset="0"/>
              </a:rPr>
              <a:t>“Let us tenderly and kindly cherish, therefore, the means of knowledge. Let us dare to read, think, speak, and write.”</a:t>
            </a:r>
            <a:endParaRPr lang="en-US" sz="4400" dirty="0">
              <a:latin typeface="Georgia" panose="02040502050405020303" pitchFamily="18" charset="0"/>
            </a:endParaRPr>
          </a:p>
          <a:p>
            <a:pPr marL="0" indent="0" algn="r">
              <a:buNone/>
            </a:pPr>
            <a:r>
              <a:rPr lang="en-US" sz="3000" dirty="0" smtClean="0">
                <a:latin typeface="Georgia" panose="02040502050405020303" pitchFamily="18" charset="0"/>
              </a:rPr>
              <a:t>~John </a:t>
            </a:r>
            <a:r>
              <a:rPr lang="en-US" sz="3000" dirty="0">
                <a:latin typeface="Georgia" panose="02040502050405020303" pitchFamily="18" charset="0"/>
              </a:rPr>
              <a:t>Adams</a:t>
            </a:r>
          </a:p>
        </p:txBody>
      </p:sp>
    </p:spTree>
    <p:extLst>
      <p:ext uri="{BB962C8B-B14F-4D97-AF65-F5344CB8AC3E}">
        <p14:creationId xmlns:p14="http://schemas.microsoft.com/office/powerpoint/2010/main" val="15403173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style>
          <a:lnRef idx="0">
            <a:schemeClr val="accent2"/>
          </a:lnRef>
          <a:fillRef idx="3">
            <a:schemeClr val="accent2"/>
          </a:fillRef>
          <a:effectRef idx="3">
            <a:schemeClr val="accent2"/>
          </a:effectRef>
          <a:fontRef idx="minor">
            <a:schemeClr val="lt1"/>
          </a:fontRef>
        </p:style>
        <p:txBody>
          <a:bodyPr/>
          <a:lstStyle/>
          <a:p>
            <a:r>
              <a:rPr lang="en-US" b="1" u="sng" dirty="0">
                <a:latin typeface="Georgia" panose="02040502050405020303" pitchFamily="18" charset="0"/>
              </a:rPr>
              <a:t>Life Principle of the Month:</a:t>
            </a:r>
          </a:p>
        </p:txBody>
      </p:sp>
      <p:sp>
        <p:nvSpPr>
          <p:cNvPr id="3" name="Content Placeholder 2"/>
          <p:cNvSpPr>
            <a:spLocks noGrp="1"/>
          </p:cNvSpPr>
          <p:nvPr>
            <p:ph idx="1"/>
          </p:nvPr>
        </p:nvSpPr>
        <p:spPr>
          <a:xfrm>
            <a:off x="381000" y="2133600"/>
            <a:ext cx="8610600" cy="3505200"/>
          </a:xfrm>
        </p:spPr>
        <p:txBody>
          <a:bodyPr>
            <a:noAutofit/>
          </a:bodyPr>
          <a:lstStyle/>
          <a:p>
            <a:pPr marL="0" indent="0">
              <a:buNone/>
            </a:pPr>
            <a:r>
              <a:rPr lang="en-US" sz="14400" dirty="0" smtClean="0">
                <a:latin typeface="Georgia" panose="02040502050405020303" pitchFamily="18" charset="0"/>
              </a:rPr>
              <a:t>initiative</a:t>
            </a:r>
          </a:p>
          <a:p>
            <a:r>
              <a:rPr lang="en-US" i="1" dirty="0" smtClean="0">
                <a:latin typeface="Georgia" panose="02040502050405020303" pitchFamily="18" charset="0"/>
              </a:rPr>
              <a:t>Seeing what needs to be done, and doing it.</a:t>
            </a:r>
            <a:endParaRPr lang="en-US" sz="2200" i="1" dirty="0">
              <a:latin typeface="Georgia" panose="02040502050405020303" pitchFamily="18" charset="0"/>
            </a:endParaRPr>
          </a:p>
        </p:txBody>
      </p:sp>
    </p:spTree>
    <p:extLst>
      <p:ext uri="{BB962C8B-B14F-4D97-AF65-F5344CB8AC3E}">
        <p14:creationId xmlns:p14="http://schemas.microsoft.com/office/powerpoint/2010/main" val="2112132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90600"/>
          </a:xfrm>
        </p:spPr>
        <p:style>
          <a:lnRef idx="0">
            <a:schemeClr val="accent1"/>
          </a:lnRef>
          <a:fillRef idx="3">
            <a:schemeClr val="accent1"/>
          </a:fillRef>
          <a:effectRef idx="3">
            <a:schemeClr val="accent1"/>
          </a:effectRef>
          <a:fontRef idx="minor">
            <a:schemeClr val="lt1"/>
          </a:fontRef>
        </p:style>
        <p:txBody>
          <a:bodyPr>
            <a:normAutofit/>
          </a:bodyPr>
          <a:lstStyle/>
          <a:p>
            <a:r>
              <a:rPr lang="en-US" sz="3200" b="1" u="sng" dirty="0">
                <a:latin typeface="Georgia" panose="02040502050405020303" pitchFamily="18" charset="0"/>
              </a:rPr>
              <a:t>Supplemental Hero of the Month:</a:t>
            </a:r>
            <a:endParaRPr lang="en-US" sz="2000" b="1" i="1" u="sng" dirty="0">
              <a:latin typeface="Georgia" panose="02040502050405020303" pitchFamily="18" charset="0"/>
            </a:endParaRPr>
          </a:p>
        </p:txBody>
      </p:sp>
      <p:sp>
        <p:nvSpPr>
          <p:cNvPr id="3" name="Content Placeholder 2"/>
          <p:cNvSpPr>
            <a:spLocks noGrp="1"/>
          </p:cNvSpPr>
          <p:nvPr>
            <p:ph idx="1"/>
          </p:nvPr>
        </p:nvSpPr>
        <p:spPr>
          <a:xfrm>
            <a:off x="307753" y="1779766"/>
            <a:ext cx="6169247" cy="4473714"/>
          </a:xfrm>
        </p:spPr>
        <p:txBody>
          <a:bodyPr>
            <a:noAutofit/>
          </a:bodyPr>
          <a:lstStyle/>
          <a:p>
            <a:pPr fontAlgn="base"/>
            <a:r>
              <a:rPr lang="en-US" sz="2000" dirty="0">
                <a:latin typeface="Georgia" panose="02040502050405020303" pitchFamily="18" charset="0"/>
              </a:rPr>
              <a:t>American industrialist, and founder of the Ford Motor Co. </a:t>
            </a:r>
          </a:p>
          <a:p>
            <a:pPr fontAlgn="base"/>
            <a:r>
              <a:rPr lang="en-US" sz="2000" dirty="0">
                <a:latin typeface="Georgia" panose="02040502050405020303" pitchFamily="18" charset="0"/>
              </a:rPr>
              <a:t>still in operation today.</a:t>
            </a:r>
          </a:p>
          <a:p>
            <a:pPr fontAlgn="base"/>
            <a:r>
              <a:rPr lang="en-US" sz="2000" dirty="0">
                <a:latin typeface="Georgia" panose="02040502050405020303" pitchFamily="18" charset="0"/>
              </a:rPr>
              <a:t>Sponsored the  development of the “assembly line technique” for mass production.</a:t>
            </a:r>
          </a:p>
          <a:p>
            <a:pPr fontAlgn="base"/>
            <a:r>
              <a:rPr lang="en-US" sz="2000" dirty="0">
                <a:latin typeface="Georgia" panose="02040502050405020303" pitchFamily="18" charset="0"/>
              </a:rPr>
              <a:t>Designed the first automobile that most Americans could afford.</a:t>
            </a:r>
          </a:p>
          <a:p>
            <a:pPr fontAlgn="base"/>
            <a:r>
              <a:rPr lang="en-US" sz="2000" dirty="0">
                <a:latin typeface="Georgia" panose="02040502050405020303" pitchFamily="18" charset="0"/>
              </a:rPr>
              <a:t>His “Model T Ford” automobile revolutionized the transportation industry.</a:t>
            </a:r>
          </a:p>
          <a:p>
            <a:pPr fontAlgn="base"/>
            <a:r>
              <a:rPr lang="en-US" sz="2000" dirty="0">
                <a:latin typeface="Georgia" panose="02040502050405020303" pitchFamily="18" charset="0"/>
              </a:rPr>
              <a:t>At the time of his death, Henry Ford was one of the richest and most well-known people in the world.</a:t>
            </a:r>
          </a:p>
        </p:txBody>
      </p:sp>
      <p:sp>
        <p:nvSpPr>
          <p:cNvPr id="5" name="TextBox 4"/>
          <p:cNvSpPr txBox="1"/>
          <p:nvPr/>
        </p:nvSpPr>
        <p:spPr>
          <a:xfrm>
            <a:off x="457200" y="1066800"/>
            <a:ext cx="8229600" cy="707886"/>
          </a:xfrm>
          <a:prstGeom prst="rect">
            <a:avLst/>
          </a:prstGeom>
          <a:noFill/>
        </p:spPr>
        <p:txBody>
          <a:bodyPr wrap="square" rtlCol="0">
            <a:spAutoFit/>
          </a:bodyPr>
          <a:lstStyle/>
          <a:p>
            <a:r>
              <a:rPr lang="en-US" sz="4000" b="1" u="sng" dirty="0" smtClean="0">
                <a:latin typeface="Georgia" panose="02040502050405020303" pitchFamily="18" charset="0"/>
              </a:rPr>
              <a:t>Henry Ford</a:t>
            </a:r>
            <a:r>
              <a:rPr lang="en-US" sz="4000" b="1" dirty="0" smtClean="0">
                <a:latin typeface="Georgia" panose="02040502050405020303" pitchFamily="18" charset="0"/>
              </a:rPr>
              <a:t> </a:t>
            </a:r>
            <a:r>
              <a:rPr lang="en-US" sz="3000" b="1" dirty="0" smtClean="0">
                <a:latin typeface="Georgia" panose="02040502050405020303" pitchFamily="18" charset="0"/>
              </a:rPr>
              <a:t>(1863 - 1947)</a:t>
            </a:r>
            <a:endParaRPr lang="en-US" sz="3000" b="1" dirty="0">
              <a:latin typeface="Georgia" panose="02040502050405020303" pitchFamily="18" charset="0"/>
            </a:endParaRPr>
          </a:p>
        </p:txBody>
      </p:sp>
      <p:pic>
        <p:nvPicPr>
          <p:cNvPr id="6" name="Picture 5" descr="File:Henry ford 1919.jpg - Wikimedia Comm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0" y="2057400"/>
            <a:ext cx="2489853" cy="3179064"/>
          </a:xfrm>
          <a:prstGeom prst="rect">
            <a:avLst/>
          </a:prstGeom>
        </p:spPr>
      </p:pic>
    </p:spTree>
    <p:extLst>
      <p:ext uri="{BB962C8B-B14F-4D97-AF65-F5344CB8AC3E}">
        <p14:creationId xmlns:p14="http://schemas.microsoft.com/office/powerpoint/2010/main" val="3327505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545"/>
            <a:ext cx="9144000" cy="758655"/>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sz="3200" b="1" u="sng" dirty="0">
                <a:latin typeface="Georgia" panose="02040502050405020303" pitchFamily="18" charset="0"/>
              </a:rPr>
              <a:t>Song of the Month</a:t>
            </a:r>
            <a:r>
              <a:rPr lang="en-US" sz="3200" b="1" u="sng" dirty="0" smtClean="0">
                <a:latin typeface="Georgia" panose="02040502050405020303" pitchFamily="18" charset="0"/>
              </a:rPr>
              <a:t>:</a:t>
            </a:r>
            <a:r>
              <a:rPr lang="en-US" sz="3200" dirty="0" smtClean="0">
                <a:latin typeface="Georgia" panose="02040502050405020303" pitchFamily="18" charset="0"/>
              </a:rPr>
              <a:t/>
            </a:r>
            <a:br>
              <a:rPr lang="en-US" sz="3200" dirty="0" smtClean="0">
                <a:latin typeface="Georgia" panose="02040502050405020303" pitchFamily="18" charset="0"/>
              </a:rPr>
            </a:br>
            <a:r>
              <a:rPr lang="en-US" sz="2200" dirty="0" smtClean="0">
                <a:latin typeface="Georgia" panose="02040502050405020303" pitchFamily="18" charset="0"/>
              </a:rPr>
              <a:t>“This Land Is Your Land”</a:t>
            </a:r>
            <a:endParaRPr lang="en-US" sz="2200" b="1" u="sng" dirty="0">
              <a:latin typeface="Georgia" panose="02040502050405020303" pitchFamily="18" charset="0"/>
            </a:endParaRPr>
          </a:p>
        </p:txBody>
      </p:sp>
      <p:sp>
        <p:nvSpPr>
          <p:cNvPr id="3" name="Content Placeholder 2"/>
          <p:cNvSpPr>
            <a:spLocks noGrp="1"/>
          </p:cNvSpPr>
          <p:nvPr>
            <p:ph sz="half" idx="2"/>
          </p:nvPr>
        </p:nvSpPr>
        <p:spPr>
          <a:xfrm>
            <a:off x="0" y="838200"/>
            <a:ext cx="9144000" cy="5943600"/>
          </a:xfrm>
        </p:spPr>
        <p:txBody>
          <a:bodyPr numCol="1">
            <a:noAutofit/>
          </a:bodyPr>
          <a:lstStyle/>
          <a:p>
            <a:pPr marL="0" indent="0" algn="ctr">
              <a:spcBef>
                <a:spcPts val="0"/>
              </a:spcBef>
              <a:spcAft>
                <a:spcPts val="1200"/>
              </a:spcAft>
              <a:buNone/>
            </a:pPr>
            <a:r>
              <a:rPr lang="en-US" sz="2200" dirty="0" smtClean="0">
                <a:latin typeface="Georgia" panose="02040502050405020303" pitchFamily="18" charset="0"/>
              </a:rPr>
              <a:t>This </a:t>
            </a:r>
            <a:r>
              <a:rPr lang="en-US" sz="2200" dirty="0">
                <a:latin typeface="Georgia" panose="02040502050405020303" pitchFamily="18" charset="0"/>
              </a:rPr>
              <a:t>land is your </a:t>
            </a:r>
            <a:r>
              <a:rPr lang="en-US" sz="2200" dirty="0" smtClean="0">
                <a:latin typeface="Georgia" panose="02040502050405020303" pitchFamily="18" charset="0"/>
              </a:rPr>
              <a:t>land, this </a:t>
            </a:r>
            <a:r>
              <a:rPr lang="en-US" sz="2200" dirty="0">
                <a:latin typeface="Georgia" panose="02040502050405020303" pitchFamily="18" charset="0"/>
              </a:rPr>
              <a:t>land is my land</a:t>
            </a:r>
            <a:br>
              <a:rPr lang="en-US" sz="2200" dirty="0">
                <a:latin typeface="Georgia" panose="02040502050405020303" pitchFamily="18" charset="0"/>
              </a:rPr>
            </a:br>
            <a:r>
              <a:rPr lang="en-US" sz="2200" dirty="0">
                <a:latin typeface="Georgia" panose="02040502050405020303" pitchFamily="18" charset="0"/>
              </a:rPr>
              <a:t>From </a:t>
            </a:r>
            <a:r>
              <a:rPr lang="en-US" sz="2200" dirty="0" smtClean="0">
                <a:latin typeface="Georgia" panose="02040502050405020303" pitchFamily="18" charset="0"/>
              </a:rPr>
              <a:t>California, to </a:t>
            </a:r>
            <a:r>
              <a:rPr lang="en-US" sz="2200" dirty="0">
                <a:latin typeface="Georgia" panose="02040502050405020303" pitchFamily="18" charset="0"/>
              </a:rPr>
              <a:t>the New York Island</a:t>
            </a:r>
            <a:br>
              <a:rPr lang="en-US" sz="2200" dirty="0">
                <a:latin typeface="Georgia" panose="02040502050405020303" pitchFamily="18" charset="0"/>
              </a:rPr>
            </a:br>
            <a:r>
              <a:rPr lang="en-US" sz="2200" dirty="0">
                <a:latin typeface="Georgia" panose="02040502050405020303" pitchFamily="18" charset="0"/>
              </a:rPr>
              <a:t>From the redwood </a:t>
            </a:r>
            <a:r>
              <a:rPr lang="en-US" sz="2200" dirty="0" smtClean="0">
                <a:latin typeface="Georgia" panose="02040502050405020303" pitchFamily="18" charset="0"/>
              </a:rPr>
              <a:t>forest, to </a:t>
            </a:r>
            <a:r>
              <a:rPr lang="en-US" sz="2200" dirty="0">
                <a:latin typeface="Georgia" panose="02040502050405020303" pitchFamily="18" charset="0"/>
              </a:rPr>
              <a:t>the gulf stream waters</a:t>
            </a:r>
            <a:br>
              <a:rPr lang="en-US" sz="2200" dirty="0">
                <a:latin typeface="Georgia" panose="02040502050405020303" pitchFamily="18" charset="0"/>
              </a:rPr>
            </a:br>
            <a:r>
              <a:rPr lang="en-US" sz="2200" dirty="0">
                <a:latin typeface="Georgia" panose="02040502050405020303" pitchFamily="18" charset="0"/>
              </a:rPr>
              <a:t>This land was made for you and </a:t>
            </a:r>
            <a:r>
              <a:rPr lang="en-US" sz="2200" dirty="0" smtClean="0">
                <a:latin typeface="Georgia" panose="02040502050405020303" pitchFamily="18" charset="0"/>
              </a:rPr>
              <a:t>me</a:t>
            </a:r>
          </a:p>
          <a:p>
            <a:pPr marL="0" indent="0" algn="ctr">
              <a:spcBef>
                <a:spcPts val="0"/>
              </a:spcBef>
              <a:spcAft>
                <a:spcPts val="1200"/>
              </a:spcAft>
              <a:buNone/>
            </a:pPr>
            <a:r>
              <a:rPr lang="en-US" sz="2200" dirty="0">
                <a:latin typeface="Georgia" panose="02040502050405020303" pitchFamily="18" charset="0"/>
              </a:rPr>
              <a:t>As I was walking a ribbon of highway</a:t>
            </a:r>
            <a:br>
              <a:rPr lang="en-US" sz="2200" dirty="0">
                <a:latin typeface="Georgia" panose="02040502050405020303" pitchFamily="18" charset="0"/>
              </a:rPr>
            </a:br>
            <a:r>
              <a:rPr lang="en-US" sz="2200" dirty="0">
                <a:latin typeface="Georgia" panose="02040502050405020303" pitchFamily="18" charset="0"/>
              </a:rPr>
              <a:t>I saw above me an endless skyway</a:t>
            </a:r>
            <a:br>
              <a:rPr lang="en-US" sz="2200" dirty="0">
                <a:latin typeface="Georgia" panose="02040502050405020303" pitchFamily="18" charset="0"/>
              </a:rPr>
            </a:br>
            <a:r>
              <a:rPr lang="en-US" sz="2200" dirty="0">
                <a:latin typeface="Georgia" panose="02040502050405020303" pitchFamily="18" charset="0"/>
              </a:rPr>
              <a:t>I saw below me a golden valley</a:t>
            </a:r>
            <a:br>
              <a:rPr lang="en-US" sz="2200" dirty="0">
                <a:latin typeface="Georgia" panose="02040502050405020303" pitchFamily="18" charset="0"/>
              </a:rPr>
            </a:br>
            <a:r>
              <a:rPr lang="en-US" sz="2200" dirty="0">
                <a:latin typeface="Georgia" panose="02040502050405020303" pitchFamily="18" charset="0"/>
              </a:rPr>
              <a:t>This land was made for you and </a:t>
            </a:r>
            <a:r>
              <a:rPr lang="en-US" sz="2200" dirty="0" smtClean="0">
                <a:latin typeface="Georgia" panose="02040502050405020303" pitchFamily="18" charset="0"/>
              </a:rPr>
              <a:t>me</a:t>
            </a:r>
            <a:endParaRPr lang="en-US" sz="2200" dirty="0">
              <a:latin typeface="Georgia" panose="02040502050405020303" pitchFamily="18" charset="0"/>
            </a:endParaRPr>
          </a:p>
          <a:p>
            <a:pPr marL="0" indent="0" algn="ctr">
              <a:spcBef>
                <a:spcPts val="0"/>
              </a:spcBef>
              <a:spcAft>
                <a:spcPts val="1200"/>
              </a:spcAft>
              <a:buNone/>
            </a:pPr>
            <a:r>
              <a:rPr lang="en-US" sz="2200" dirty="0">
                <a:latin typeface="Georgia" panose="02040502050405020303" pitchFamily="18" charset="0"/>
              </a:rPr>
              <a:t>I've roamed and </a:t>
            </a:r>
            <a:r>
              <a:rPr lang="en-US" sz="2200" dirty="0" smtClean="0">
                <a:latin typeface="Georgia" panose="02040502050405020303" pitchFamily="18" charset="0"/>
              </a:rPr>
              <a:t>rambled and </a:t>
            </a:r>
            <a:r>
              <a:rPr lang="en-US" sz="2200" dirty="0">
                <a:latin typeface="Georgia" panose="02040502050405020303" pitchFamily="18" charset="0"/>
              </a:rPr>
              <a:t>I've followed my footsteps</a:t>
            </a:r>
            <a:br>
              <a:rPr lang="en-US" sz="2200" dirty="0">
                <a:latin typeface="Georgia" panose="02040502050405020303" pitchFamily="18" charset="0"/>
              </a:rPr>
            </a:br>
            <a:r>
              <a:rPr lang="en-US" sz="2200" dirty="0">
                <a:latin typeface="Georgia" panose="02040502050405020303" pitchFamily="18" charset="0"/>
              </a:rPr>
              <a:t>To the sparkling sands of </a:t>
            </a:r>
            <a:r>
              <a:rPr lang="en-US" sz="2200" dirty="0" smtClean="0">
                <a:latin typeface="Georgia" panose="02040502050405020303" pitchFamily="18" charset="0"/>
              </a:rPr>
              <a:t> her </a:t>
            </a:r>
            <a:r>
              <a:rPr lang="en-US" sz="2200" dirty="0">
                <a:latin typeface="Georgia" panose="02040502050405020303" pitchFamily="18" charset="0"/>
              </a:rPr>
              <a:t>diamond deserts</a:t>
            </a:r>
            <a:br>
              <a:rPr lang="en-US" sz="2200" dirty="0">
                <a:latin typeface="Georgia" panose="02040502050405020303" pitchFamily="18" charset="0"/>
              </a:rPr>
            </a:br>
            <a:r>
              <a:rPr lang="en-US" sz="2200" dirty="0">
                <a:latin typeface="Georgia" panose="02040502050405020303" pitchFamily="18" charset="0"/>
              </a:rPr>
              <a:t>And all around </a:t>
            </a:r>
            <a:r>
              <a:rPr lang="en-US" sz="2200" dirty="0" smtClean="0">
                <a:latin typeface="Georgia" panose="02040502050405020303" pitchFamily="18" charset="0"/>
              </a:rPr>
              <a:t>me a </a:t>
            </a:r>
            <a:r>
              <a:rPr lang="en-US" sz="2200" dirty="0">
                <a:latin typeface="Georgia" panose="02040502050405020303" pitchFamily="18" charset="0"/>
              </a:rPr>
              <a:t>voice was </a:t>
            </a:r>
            <a:r>
              <a:rPr lang="en-US" sz="2200" dirty="0" smtClean="0">
                <a:latin typeface="Georgia" panose="02040502050405020303" pitchFamily="18" charset="0"/>
              </a:rPr>
              <a:t>sounding</a:t>
            </a:r>
            <a:r>
              <a:rPr lang="en-US" sz="2200" dirty="0">
                <a:latin typeface="Georgia" panose="02040502050405020303" pitchFamily="18" charset="0"/>
              </a:rPr>
              <a:t/>
            </a:r>
            <a:br>
              <a:rPr lang="en-US" sz="2200" dirty="0">
                <a:latin typeface="Georgia" panose="02040502050405020303" pitchFamily="18" charset="0"/>
              </a:rPr>
            </a:br>
            <a:r>
              <a:rPr lang="en-US" sz="2200" dirty="0">
                <a:latin typeface="Georgia" panose="02040502050405020303" pitchFamily="18" charset="0"/>
              </a:rPr>
              <a:t>This land was made for you and </a:t>
            </a:r>
            <a:r>
              <a:rPr lang="en-US" sz="2200" dirty="0" smtClean="0">
                <a:latin typeface="Georgia" panose="02040502050405020303" pitchFamily="18" charset="0"/>
              </a:rPr>
              <a:t>me</a:t>
            </a:r>
            <a:endParaRPr lang="en-US" sz="2200" i="1" cap="small" dirty="0" smtClean="0">
              <a:latin typeface="Georgia" panose="02040502050405020303" pitchFamily="18" charset="0"/>
            </a:endParaRPr>
          </a:p>
          <a:p>
            <a:pPr marL="0" indent="0" algn="ctr">
              <a:spcBef>
                <a:spcPts val="0"/>
              </a:spcBef>
              <a:spcAft>
                <a:spcPts val="1200"/>
              </a:spcAft>
              <a:buNone/>
            </a:pPr>
            <a:r>
              <a:rPr lang="en-US" sz="2200" dirty="0" smtClean="0">
                <a:latin typeface="Georgia" panose="02040502050405020303" pitchFamily="18" charset="0"/>
              </a:rPr>
              <a:t>This </a:t>
            </a:r>
            <a:r>
              <a:rPr lang="en-US" sz="2200" dirty="0">
                <a:latin typeface="Georgia" panose="02040502050405020303" pitchFamily="18" charset="0"/>
              </a:rPr>
              <a:t>land is your </a:t>
            </a:r>
            <a:r>
              <a:rPr lang="en-US" sz="2200" dirty="0" smtClean="0">
                <a:latin typeface="Georgia" panose="02040502050405020303" pitchFamily="18" charset="0"/>
              </a:rPr>
              <a:t>land, this </a:t>
            </a:r>
            <a:r>
              <a:rPr lang="en-US" sz="2200" dirty="0">
                <a:latin typeface="Georgia" panose="02040502050405020303" pitchFamily="18" charset="0"/>
              </a:rPr>
              <a:t>land is my land</a:t>
            </a:r>
            <a:br>
              <a:rPr lang="en-US" sz="2200" dirty="0">
                <a:latin typeface="Georgia" panose="02040502050405020303" pitchFamily="18" charset="0"/>
              </a:rPr>
            </a:br>
            <a:r>
              <a:rPr lang="en-US" sz="2200" dirty="0">
                <a:latin typeface="Georgia" panose="02040502050405020303" pitchFamily="18" charset="0"/>
              </a:rPr>
              <a:t>From </a:t>
            </a:r>
            <a:r>
              <a:rPr lang="en-US" sz="2200" dirty="0" smtClean="0">
                <a:latin typeface="Georgia" panose="02040502050405020303" pitchFamily="18" charset="0"/>
              </a:rPr>
              <a:t>California, to </a:t>
            </a:r>
            <a:r>
              <a:rPr lang="en-US" sz="2200" dirty="0">
                <a:latin typeface="Georgia" panose="02040502050405020303" pitchFamily="18" charset="0"/>
              </a:rPr>
              <a:t>the New York Island</a:t>
            </a:r>
            <a:br>
              <a:rPr lang="en-US" sz="2200" dirty="0">
                <a:latin typeface="Georgia" panose="02040502050405020303" pitchFamily="18" charset="0"/>
              </a:rPr>
            </a:br>
            <a:r>
              <a:rPr lang="en-US" sz="2200" dirty="0">
                <a:latin typeface="Georgia" panose="02040502050405020303" pitchFamily="18" charset="0"/>
              </a:rPr>
              <a:t>From the redwood </a:t>
            </a:r>
            <a:r>
              <a:rPr lang="en-US" sz="2200" dirty="0" smtClean="0">
                <a:latin typeface="Georgia" panose="02040502050405020303" pitchFamily="18" charset="0"/>
              </a:rPr>
              <a:t>forest, to </a:t>
            </a:r>
            <a:r>
              <a:rPr lang="en-US" sz="2200" dirty="0">
                <a:latin typeface="Georgia" panose="02040502050405020303" pitchFamily="18" charset="0"/>
              </a:rPr>
              <a:t>the gulf stream waters</a:t>
            </a:r>
            <a:br>
              <a:rPr lang="en-US" sz="2200" dirty="0">
                <a:latin typeface="Georgia" panose="02040502050405020303" pitchFamily="18" charset="0"/>
              </a:rPr>
            </a:br>
            <a:r>
              <a:rPr lang="en-US" sz="2200" dirty="0">
                <a:latin typeface="Georgia" panose="02040502050405020303" pitchFamily="18" charset="0"/>
              </a:rPr>
              <a:t>This land was made for you and </a:t>
            </a:r>
            <a:r>
              <a:rPr lang="en-US" sz="2200" dirty="0" smtClean="0">
                <a:latin typeface="Georgia" panose="02040502050405020303" pitchFamily="18" charset="0"/>
              </a:rPr>
              <a:t>me</a:t>
            </a:r>
            <a:endParaRPr lang="en-US" sz="2200" dirty="0">
              <a:latin typeface="Georgia" panose="02040502050405020303" pitchFamily="18" charset="0"/>
            </a:endParaRPr>
          </a:p>
        </p:txBody>
      </p:sp>
      <p:sp>
        <p:nvSpPr>
          <p:cNvPr id="9" name="Text Placeholder 8"/>
          <p:cNvSpPr>
            <a:spLocks noGrp="1"/>
          </p:cNvSpPr>
          <p:nvPr>
            <p:ph type="body" sz="quarter" idx="3"/>
          </p:nvPr>
        </p:nvSpPr>
        <p:spPr>
          <a:xfrm>
            <a:off x="7337756" y="79986"/>
            <a:ext cx="1220788" cy="758214"/>
          </a:xfrm>
        </p:spPr>
        <p:txBody>
          <a:bodyPr>
            <a:normAutofit fontScale="92500" lnSpcReduction="10000"/>
          </a:bodyPr>
          <a:lstStyle/>
          <a:p>
            <a:pPr algn="r"/>
            <a:r>
              <a:rPr lang="en-US" sz="1100" b="0" dirty="0" smtClean="0">
                <a:solidFill>
                  <a:schemeClr val="bg1">
                    <a:lumMod val="95000"/>
                  </a:schemeClr>
                </a:solidFill>
                <a:latin typeface="Georgia" panose="02040502050405020303" pitchFamily="18" charset="0"/>
              </a:rPr>
              <a:t>Instrumental</a:t>
            </a:r>
          </a:p>
          <a:p>
            <a:pPr algn="r"/>
            <a:endParaRPr lang="en-US" sz="1100" b="0" dirty="0" smtClean="0">
              <a:solidFill>
                <a:schemeClr val="bg1">
                  <a:lumMod val="95000"/>
                </a:schemeClr>
              </a:solidFill>
              <a:latin typeface="Georgia" panose="02040502050405020303" pitchFamily="18" charset="0"/>
            </a:endParaRPr>
          </a:p>
          <a:p>
            <a:pPr algn="r"/>
            <a:endParaRPr lang="en-US" sz="1100" b="0" dirty="0" smtClean="0">
              <a:solidFill>
                <a:schemeClr val="bg1">
                  <a:lumMod val="95000"/>
                </a:schemeClr>
              </a:solidFill>
              <a:latin typeface="Georgia" panose="02040502050405020303" pitchFamily="18" charset="0"/>
            </a:endParaRPr>
          </a:p>
          <a:p>
            <a:pPr algn="r"/>
            <a:r>
              <a:rPr lang="en-US" sz="1100" b="0" dirty="0" smtClean="0">
                <a:solidFill>
                  <a:schemeClr val="bg1">
                    <a:lumMod val="95000"/>
                  </a:schemeClr>
                </a:solidFill>
                <a:latin typeface="Georgia" panose="02040502050405020303" pitchFamily="18" charset="0"/>
              </a:rPr>
              <a:t>Vocal</a:t>
            </a:r>
            <a:endParaRPr lang="en-US" sz="1100" b="0" dirty="0">
              <a:solidFill>
                <a:schemeClr val="bg1">
                  <a:lumMod val="95000"/>
                </a:schemeClr>
              </a:solidFill>
              <a:latin typeface="Georgia" panose="02040502050405020303" pitchFamily="18" charset="0"/>
            </a:endParaRPr>
          </a:p>
        </p:txBody>
      </p:sp>
      <p:pic>
        <p:nvPicPr>
          <p:cNvPr id="6" name="03 Track 03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533400"/>
            <a:ext cx="346364" cy="346364"/>
          </a:xfrm>
          <a:prstGeom prst="rect">
            <a:avLst/>
          </a:prstGeom>
        </p:spPr>
      </p:pic>
      <p:pic>
        <p:nvPicPr>
          <p:cNvPr id="7" name="13 Track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650592" y="76200"/>
            <a:ext cx="341008" cy="341008"/>
          </a:xfrm>
          <a:prstGeom prst="rect">
            <a:avLst/>
          </a:prstGeom>
        </p:spPr>
      </p:pic>
    </p:spTree>
    <p:extLst>
      <p:ext uri="{BB962C8B-B14F-4D97-AF65-F5344CB8AC3E}">
        <p14:creationId xmlns:p14="http://schemas.microsoft.com/office/powerpoint/2010/main" val="19666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9621"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sz="3600" b="1" u="sng" dirty="0">
                <a:latin typeface="Georgia" panose="02040502050405020303" pitchFamily="18" charset="0"/>
              </a:rPr>
              <a:t>Verse of the Month: </a:t>
            </a:r>
            <a:r>
              <a:rPr lang="en-US" sz="4000" dirty="0">
                <a:latin typeface="Georgia" panose="02040502050405020303" pitchFamily="18" charset="0"/>
              </a:rPr>
              <a:t/>
            </a:r>
            <a:br>
              <a:rPr lang="en-US" sz="4000" dirty="0">
                <a:latin typeface="Georgia" panose="02040502050405020303" pitchFamily="18" charset="0"/>
              </a:rPr>
            </a:br>
            <a:r>
              <a:rPr lang="en-US" sz="2400" i="1" dirty="0" smtClean="0">
                <a:latin typeface="Georgia" panose="02040502050405020303" pitchFamily="18" charset="0"/>
              </a:rPr>
              <a:t>“The Guy in the Glass”</a:t>
            </a:r>
            <a:r>
              <a:rPr lang="en-US" sz="2400" dirty="0" smtClean="0">
                <a:latin typeface="Georgia" panose="02040502050405020303" pitchFamily="18" charset="0"/>
              </a:rPr>
              <a:t>   </a:t>
            </a:r>
            <a:r>
              <a:rPr lang="en-US" sz="2000" dirty="0" smtClean="0">
                <a:latin typeface="Georgia" panose="02040502050405020303" pitchFamily="18" charset="0"/>
              </a:rPr>
              <a:t>by Dale </a:t>
            </a:r>
            <a:r>
              <a:rPr lang="en-US" sz="2000" dirty="0" smtClean="0">
                <a:latin typeface="Georgia" panose="02040502050405020303" pitchFamily="18" charset="0"/>
              </a:rPr>
              <a:t>Wimbrow</a:t>
            </a:r>
            <a:endParaRPr lang="en-US" sz="2000" b="1" i="1" u="sng" dirty="0">
              <a:latin typeface="Georgia" panose="02040502050405020303" pitchFamily="18" charset="0"/>
            </a:endParaRPr>
          </a:p>
        </p:txBody>
      </p:sp>
      <p:sp>
        <p:nvSpPr>
          <p:cNvPr id="3" name="Content Placeholder 2"/>
          <p:cNvSpPr>
            <a:spLocks noGrp="1"/>
          </p:cNvSpPr>
          <p:nvPr>
            <p:ph idx="1"/>
          </p:nvPr>
        </p:nvSpPr>
        <p:spPr>
          <a:xfrm>
            <a:off x="228600" y="1066800"/>
            <a:ext cx="8686800" cy="5562600"/>
          </a:xfrm>
        </p:spPr>
        <p:txBody>
          <a:bodyPr>
            <a:noAutofit/>
          </a:bodyPr>
          <a:lstStyle/>
          <a:p>
            <a:pPr marL="0" indent="0" algn="ctr">
              <a:spcBef>
                <a:spcPts val="0"/>
              </a:spcBef>
              <a:spcAft>
                <a:spcPts val="1200"/>
              </a:spcAft>
              <a:buNone/>
            </a:pPr>
            <a:r>
              <a:rPr lang="en-US" sz="2600" dirty="0">
                <a:latin typeface="Georgia" panose="02040502050405020303" pitchFamily="18" charset="0"/>
              </a:rPr>
              <a:t>When you get what you want in your struggle for </a:t>
            </a:r>
            <a:r>
              <a:rPr lang="en-US" sz="2600" dirty="0" smtClean="0">
                <a:latin typeface="Georgia" panose="02040502050405020303" pitchFamily="18" charset="0"/>
              </a:rPr>
              <a:t>*pelf</a:t>
            </a:r>
            <a:r>
              <a:rPr lang="en-US" sz="2600" dirty="0">
                <a:latin typeface="Georgia" panose="02040502050405020303" pitchFamily="18" charset="0"/>
              </a:rPr>
              <a:t>,</a:t>
            </a:r>
            <a:br>
              <a:rPr lang="en-US" sz="2600" dirty="0">
                <a:latin typeface="Georgia" panose="02040502050405020303" pitchFamily="18" charset="0"/>
              </a:rPr>
            </a:br>
            <a:r>
              <a:rPr lang="en-US" sz="2600" dirty="0">
                <a:latin typeface="Georgia" panose="02040502050405020303" pitchFamily="18" charset="0"/>
              </a:rPr>
              <a:t>And the world makes you King for a day,</a:t>
            </a:r>
            <a:br>
              <a:rPr lang="en-US" sz="2600" dirty="0">
                <a:latin typeface="Georgia" panose="02040502050405020303" pitchFamily="18" charset="0"/>
              </a:rPr>
            </a:br>
            <a:r>
              <a:rPr lang="en-US" sz="2600" dirty="0">
                <a:latin typeface="Georgia" panose="02040502050405020303" pitchFamily="18" charset="0"/>
              </a:rPr>
              <a:t>Then go to the mirror and look at yourself,</a:t>
            </a:r>
            <a:br>
              <a:rPr lang="en-US" sz="2600" dirty="0">
                <a:latin typeface="Georgia" panose="02040502050405020303" pitchFamily="18" charset="0"/>
              </a:rPr>
            </a:br>
            <a:r>
              <a:rPr lang="en-US" sz="2600" dirty="0">
                <a:latin typeface="Georgia" panose="02040502050405020303" pitchFamily="18" charset="0"/>
              </a:rPr>
              <a:t>And see what that guy has to say.</a:t>
            </a:r>
          </a:p>
          <a:p>
            <a:pPr marL="0" indent="0" algn="ctr">
              <a:spcBef>
                <a:spcPts val="0"/>
              </a:spcBef>
              <a:spcAft>
                <a:spcPts val="1200"/>
              </a:spcAft>
              <a:buNone/>
            </a:pPr>
            <a:r>
              <a:rPr lang="en-US" sz="2600" dirty="0" smtClean="0">
                <a:latin typeface="Georgia" panose="02040502050405020303" pitchFamily="18" charset="0"/>
              </a:rPr>
              <a:t>For </a:t>
            </a:r>
            <a:r>
              <a:rPr lang="en-US" sz="2600" dirty="0">
                <a:latin typeface="Georgia" panose="02040502050405020303" pitchFamily="18" charset="0"/>
              </a:rPr>
              <a:t>it isn't your Father, or Mother, or Wife,</a:t>
            </a:r>
            <a:br>
              <a:rPr lang="en-US" sz="2600" dirty="0">
                <a:latin typeface="Georgia" panose="02040502050405020303" pitchFamily="18" charset="0"/>
              </a:rPr>
            </a:br>
            <a:r>
              <a:rPr lang="en-US" sz="2600" dirty="0">
                <a:latin typeface="Georgia" panose="02040502050405020303" pitchFamily="18" charset="0"/>
              </a:rPr>
              <a:t>Whose judgment upon you must pass.</a:t>
            </a:r>
            <a:br>
              <a:rPr lang="en-US" sz="2600" dirty="0">
                <a:latin typeface="Georgia" panose="02040502050405020303" pitchFamily="18" charset="0"/>
              </a:rPr>
            </a:br>
            <a:r>
              <a:rPr lang="en-US" sz="2600" dirty="0">
                <a:latin typeface="Georgia" panose="02040502050405020303" pitchFamily="18" charset="0"/>
              </a:rPr>
              <a:t>The feller whose verdict counts most in your life</a:t>
            </a:r>
            <a:br>
              <a:rPr lang="en-US" sz="2600" dirty="0">
                <a:latin typeface="Georgia" panose="02040502050405020303" pitchFamily="18" charset="0"/>
              </a:rPr>
            </a:br>
            <a:r>
              <a:rPr lang="en-US" sz="2600" dirty="0">
                <a:latin typeface="Georgia" panose="02040502050405020303" pitchFamily="18" charset="0"/>
              </a:rPr>
              <a:t>Is the guy staring back from the glass</a:t>
            </a:r>
            <a:r>
              <a:rPr lang="en-US" sz="2600" dirty="0" smtClean="0">
                <a:latin typeface="Georgia" panose="02040502050405020303" pitchFamily="18" charset="0"/>
              </a:rPr>
              <a:t>.</a:t>
            </a:r>
            <a:endParaRPr lang="en-US" sz="2600" dirty="0">
              <a:latin typeface="Georgia" panose="02040502050405020303" pitchFamily="18" charset="0"/>
            </a:endParaRPr>
          </a:p>
          <a:p>
            <a:pPr marL="0" indent="0" algn="ctr">
              <a:spcBef>
                <a:spcPts val="0"/>
              </a:spcBef>
              <a:spcAft>
                <a:spcPts val="1200"/>
              </a:spcAft>
              <a:buNone/>
            </a:pPr>
            <a:r>
              <a:rPr lang="en-US" sz="2600" dirty="0">
                <a:latin typeface="Georgia" panose="02040502050405020303" pitchFamily="18" charset="0"/>
              </a:rPr>
              <a:t>He's the feller to please, never mind all the rest,</a:t>
            </a:r>
            <a:br>
              <a:rPr lang="en-US" sz="2600" dirty="0">
                <a:latin typeface="Georgia" panose="02040502050405020303" pitchFamily="18" charset="0"/>
              </a:rPr>
            </a:br>
            <a:r>
              <a:rPr lang="en-US" sz="2600" dirty="0">
                <a:latin typeface="Georgia" panose="02040502050405020303" pitchFamily="18" charset="0"/>
              </a:rPr>
              <a:t>For he's with you clear up to the end,</a:t>
            </a:r>
            <a:br>
              <a:rPr lang="en-US" sz="2600" dirty="0">
                <a:latin typeface="Georgia" panose="02040502050405020303" pitchFamily="18" charset="0"/>
              </a:rPr>
            </a:br>
            <a:r>
              <a:rPr lang="en-US" sz="2600" dirty="0">
                <a:latin typeface="Georgia" panose="02040502050405020303" pitchFamily="18" charset="0"/>
              </a:rPr>
              <a:t>And you've passed your most dangerous, difficult test</a:t>
            </a:r>
            <a:br>
              <a:rPr lang="en-US" sz="2600" dirty="0">
                <a:latin typeface="Georgia" panose="02040502050405020303" pitchFamily="18" charset="0"/>
              </a:rPr>
            </a:br>
            <a:r>
              <a:rPr lang="en-US" sz="2600" dirty="0">
                <a:latin typeface="Georgia" panose="02040502050405020303" pitchFamily="18" charset="0"/>
              </a:rPr>
              <a:t>If the guy in the glass is your friend</a:t>
            </a:r>
            <a:r>
              <a:rPr lang="en-US" sz="2600" dirty="0" smtClean="0">
                <a:latin typeface="Georgia" panose="02040502050405020303" pitchFamily="18" charset="0"/>
              </a:rPr>
              <a:t>.</a:t>
            </a:r>
          </a:p>
          <a:p>
            <a:pPr marL="0" indent="0" algn="ctr">
              <a:spcBef>
                <a:spcPts val="0"/>
              </a:spcBef>
              <a:spcAft>
                <a:spcPts val="1200"/>
              </a:spcAft>
              <a:buNone/>
            </a:pPr>
            <a:r>
              <a:rPr lang="en-US" sz="1000" i="1" dirty="0" smtClean="0">
                <a:latin typeface="Georgia" panose="02040502050405020303" pitchFamily="18" charset="0"/>
              </a:rPr>
              <a:t>*</a:t>
            </a:r>
            <a:r>
              <a:rPr lang="en-US" sz="1000" dirty="0" smtClean="0">
                <a:latin typeface="Georgia" panose="02040502050405020303" pitchFamily="18" charset="0"/>
              </a:rPr>
              <a:t>pelf </a:t>
            </a:r>
            <a:r>
              <a:rPr lang="en-US" sz="1000" i="1" dirty="0" smtClean="0">
                <a:latin typeface="Georgia" panose="02040502050405020303" pitchFamily="18" charset="0"/>
              </a:rPr>
              <a:t>noun</a:t>
            </a:r>
            <a:r>
              <a:rPr lang="en-US" sz="1000" dirty="0" smtClean="0">
                <a:latin typeface="Georgia" panose="02040502050405020303" pitchFamily="18" charset="0"/>
              </a:rPr>
              <a:t>: money, riches</a:t>
            </a:r>
            <a:br>
              <a:rPr lang="en-US" sz="1000" dirty="0" smtClean="0">
                <a:latin typeface="Georgia" panose="02040502050405020303" pitchFamily="18" charset="0"/>
              </a:rPr>
            </a:br>
            <a:r>
              <a:rPr lang="en-US" sz="800" dirty="0" smtClean="0">
                <a:latin typeface="Georgia" panose="02040502050405020303" pitchFamily="18" charset="0"/>
              </a:rPr>
              <a:t>“Pelf</a:t>
            </a:r>
            <a:r>
              <a:rPr lang="en-US" sz="800" dirty="0">
                <a:latin typeface="Georgia" panose="02040502050405020303" pitchFamily="18" charset="0"/>
              </a:rPr>
              <a:t>.” </a:t>
            </a:r>
            <a:r>
              <a:rPr lang="en-US" sz="800" i="1" dirty="0">
                <a:latin typeface="Georgia" panose="02040502050405020303" pitchFamily="18" charset="0"/>
              </a:rPr>
              <a:t>Merriam-Webster.com Dictionary</a:t>
            </a:r>
            <a:r>
              <a:rPr lang="en-US" sz="800" dirty="0">
                <a:latin typeface="Georgia" panose="02040502050405020303" pitchFamily="18" charset="0"/>
              </a:rPr>
              <a:t>, Merriam-Webster, https://www.merriam-webster.com/dictionary/pelf. Accessed 1 Oct. 2020.</a:t>
            </a:r>
          </a:p>
        </p:txBody>
      </p:sp>
    </p:spTree>
    <p:extLst>
      <p:ext uri="{BB962C8B-B14F-4D97-AF65-F5344CB8AC3E}">
        <p14:creationId xmlns:p14="http://schemas.microsoft.com/office/powerpoint/2010/main" val="27133469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style>
          <a:lnRef idx="0">
            <a:schemeClr val="accent1"/>
          </a:lnRef>
          <a:fillRef idx="3">
            <a:schemeClr val="accent1"/>
          </a:fillRef>
          <a:effectRef idx="3">
            <a:schemeClr val="accent1"/>
          </a:effectRef>
          <a:fontRef idx="minor">
            <a:schemeClr val="lt1"/>
          </a:fontRef>
        </p:style>
        <p:txBody>
          <a:bodyPr>
            <a:normAutofit/>
          </a:bodyPr>
          <a:lstStyle/>
          <a:p>
            <a:r>
              <a:rPr lang="en-US" sz="3600" b="1" u="sng" dirty="0">
                <a:latin typeface="Georgia" panose="02040502050405020303" pitchFamily="18" charset="0"/>
              </a:rPr>
              <a:t>Verse of the Month:</a:t>
            </a:r>
            <a:r>
              <a:rPr lang="en-US" sz="3600" dirty="0">
                <a:latin typeface="Georgia" panose="02040502050405020303" pitchFamily="18" charset="0"/>
              </a:rPr>
              <a:t> </a:t>
            </a:r>
            <a:r>
              <a:rPr lang="en-US" sz="1600" i="1" dirty="0" smtClean="0">
                <a:latin typeface="Georgia" panose="02040502050405020303" pitchFamily="18" charset="0"/>
              </a:rPr>
              <a:t>continued</a:t>
            </a:r>
            <a:endParaRPr lang="en-US" sz="2000" b="1" i="1" u="sng" dirty="0">
              <a:latin typeface="Georgia" panose="02040502050405020303" pitchFamily="18" charset="0"/>
            </a:endParaRPr>
          </a:p>
        </p:txBody>
      </p:sp>
      <p:sp>
        <p:nvSpPr>
          <p:cNvPr id="3" name="Content Placeholder 2"/>
          <p:cNvSpPr>
            <a:spLocks noGrp="1"/>
          </p:cNvSpPr>
          <p:nvPr>
            <p:ph idx="1"/>
          </p:nvPr>
        </p:nvSpPr>
        <p:spPr>
          <a:xfrm>
            <a:off x="228600" y="1447800"/>
            <a:ext cx="8686800" cy="3657600"/>
          </a:xfrm>
        </p:spPr>
        <p:txBody>
          <a:bodyPr>
            <a:noAutofit/>
          </a:bodyPr>
          <a:lstStyle/>
          <a:p>
            <a:pPr marL="0" indent="0" algn="ctr">
              <a:spcBef>
                <a:spcPts val="0"/>
              </a:spcBef>
              <a:spcAft>
                <a:spcPts val="1200"/>
              </a:spcAft>
              <a:buNone/>
            </a:pPr>
            <a:r>
              <a:rPr lang="en-US" sz="2600" dirty="0" smtClean="0">
                <a:latin typeface="Georgia" panose="02040502050405020303" pitchFamily="18" charset="0"/>
              </a:rPr>
              <a:t>You </a:t>
            </a:r>
            <a:r>
              <a:rPr lang="en-US" sz="2600" dirty="0">
                <a:latin typeface="Georgia" panose="02040502050405020303" pitchFamily="18" charset="0"/>
              </a:rPr>
              <a:t>may be like Jack Horner and </a:t>
            </a:r>
            <a:r>
              <a:rPr lang="en-US" sz="2600" dirty="0" smtClean="0">
                <a:latin typeface="Georgia" panose="02040502050405020303" pitchFamily="18" charset="0"/>
              </a:rPr>
              <a:t>“chisel” </a:t>
            </a:r>
            <a:r>
              <a:rPr lang="en-US" sz="2600" dirty="0">
                <a:latin typeface="Georgia" panose="02040502050405020303" pitchFamily="18" charset="0"/>
              </a:rPr>
              <a:t>a plum,</a:t>
            </a:r>
            <a:br>
              <a:rPr lang="en-US" sz="2600" dirty="0">
                <a:latin typeface="Georgia" panose="02040502050405020303" pitchFamily="18" charset="0"/>
              </a:rPr>
            </a:br>
            <a:r>
              <a:rPr lang="en-US" sz="2600" dirty="0">
                <a:latin typeface="Georgia" panose="02040502050405020303" pitchFamily="18" charset="0"/>
              </a:rPr>
              <a:t>And think you're a wonderful guy,</a:t>
            </a:r>
            <a:br>
              <a:rPr lang="en-US" sz="2600" dirty="0">
                <a:latin typeface="Georgia" panose="02040502050405020303" pitchFamily="18" charset="0"/>
              </a:rPr>
            </a:br>
            <a:r>
              <a:rPr lang="en-US" sz="2600" dirty="0">
                <a:latin typeface="Georgia" panose="02040502050405020303" pitchFamily="18" charset="0"/>
              </a:rPr>
              <a:t>But the man in the glass says you're only a bum</a:t>
            </a:r>
            <a:br>
              <a:rPr lang="en-US" sz="2600" dirty="0">
                <a:latin typeface="Georgia" panose="02040502050405020303" pitchFamily="18" charset="0"/>
              </a:rPr>
            </a:br>
            <a:r>
              <a:rPr lang="en-US" sz="2600" dirty="0">
                <a:latin typeface="Georgia" panose="02040502050405020303" pitchFamily="18" charset="0"/>
              </a:rPr>
              <a:t>If you can't look him straight in the eye</a:t>
            </a:r>
            <a:r>
              <a:rPr lang="en-US" sz="2600" dirty="0" smtClean="0">
                <a:latin typeface="Georgia" panose="02040502050405020303" pitchFamily="18" charset="0"/>
              </a:rPr>
              <a:t>.</a:t>
            </a:r>
          </a:p>
          <a:p>
            <a:pPr marL="0" indent="0" algn="ctr">
              <a:spcBef>
                <a:spcPts val="0"/>
              </a:spcBef>
              <a:spcAft>
                <a:spcPts val="1200"/>
              </a:spcAft>
              <a:buNone/>
            </a:pPr>
            <a:r>
              <a:rPr lang="en-US" sz="2600" dirty="0" smtClean="0">
                <a:latin typeface="Georgia" panose="02040502050405020303" pitchFamily="18" charset="0"/>
              </a:rPr>
              <a:t>You </a:t>
            </a:r>
            <a:r>
              <a:rPr lang="en-US" sz="2600" dirty="0">
                <a:latin typeface="Georgia" panose="02040502050405020303" pitchFamily="18" charset="0"/>
              </a:rPr>
              <a:t>can fool the whole world down the pathway of years</a:t>
            </a:r>
            <a:r>
              <a:rPr lang="en-US" sz="2600" dirty="0" smtClean="0">
                <a:latin typeface="Georgia" panose="02040502050405020303" pitchFamily="18" charset="0"/>
              </a:rPr>
              <a:t>,</a:t>
            </a:r>
            <a:r>
              <a:rPr lang="en-US" sz="2600" dirty="0">
                <a:latin typeface="Georgia" panose="02040502050405020303" pitchFamily="18" charset="0"/>
              </a:rPr>
              <a:t/>
            </a:r>
            <a:br>
              <a:rPr lang="en-US" sz="2600" dirty="0">
                <a:latin typeface="Georgia" panose="02040502050405020303" pitchFamily="18" charset="0"/>
              </a:rPr>
            </a:br>
            <a:r>
              <a:rPr lang="en-US" sz="2600" dirty="0">
                <a:latin typeface="Georgia" panose="02040502050405020303" pitchFamily="18" charset="0"/>
              </a:rPr>
              <a:t>And get pats on the back as you pass,</a:t>
            </a:r>
            <a:br>
              <a:rPr lang="en-US" sz="2600" dirty="0">
                <a:latin typeface="Georgia" panose="02040502050405020303" pitchFamily="18" charset="0"/>
              </a:rPr>
            </a:br>
            <a:r>
              <a:rPr lang="en-US" sz="2600" dirty="0">
                <a:latin typeface="Georgia" panose="02040502050405020303" pitchFamily="18" charset="0"/>
              </a:rPr>
              <a:t>But your final reward will be heartaches and tears</a:t>
            </a:r>
            <a:br>
              <a:rPr lang="en-US" sz="2600" dirty="0">
                <a:latin typeface="Georgia" panose="02040502050405020303" pitchFamily="18" charset="0"/>
              </a:rPr>
            </a:br>
            <a:r>
              <a:rPr lang="en-US" sz="2600" dirty="0">
                <a:latin typeface="Georgia" panose="02040502050405020303" pitchFamily="18" charset="0"/>
              </a:rPr>
              <a:t>If you've cheated the guy in the glass</a:t>
            </a:r>
            <a:r>
              <a:rPr lang="en-US" sz="2600" dirty="0" smtClean="0">
                <a:latin typeface="Georgia" panose="02040502050405020303" pitchFamily="18" charset="0"/>
              </a:rPr>
              <a:t>.</a:t>
            </a:r>
            <a:endParaRPr lang="en-US" sz="2600" dirty="0">
              <a:latin typeface="Georgia" panose="02040502050405020303" pitchFamily="18" charset="0"/>
            </a:endParaRPr>
          </a:p>
        </p:txBody>
      </p:sp>
    </p:spTree>
    <p:extLst>
      <p:ext uri="{BB962C8B-B14F-4D97-AF65-F5344CB8AC3E}">
        <p14:creationId xmlns:p14="http://schemas.microsoft.com/office/powerpoint/2010/main" val="883422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u="sng" dirty="0">
                <a:latin typeface="Georgia" panose="02040502050405020303" pitchFamily="18" charset="0"/>
              </a:rPr>
              <a:t>Words of the Month:</a:t>
            </a:r>
          </a:p>
        </p:txBody>
      </p:sp>
      <p:sp>
        <p:nvSpPr>
          <p:cNvPr id="3" name="Content Placeholder 2"/>
          <p:cNvSpPr>
            <a:spLocks noGrp="1"/>
          </p:cNvSpPr>
          <p:nvPr>
            <p:ph idx="1"/>
          </p:nvPr>
        </p:nvSpPr>
        <p:spPr>
          <a:xfrm>
            <a:off x="76200" y="762000"/>
            <a:ext cx="8991600" cy="5943600"/>
          </a:xfrm>
        </p:spPr>
        <p:txBody>
          <a:bodyPr>
            <a:noAutofit/>
          </a:bodyPr>
          <a:lstStyle/>
          <a:p>
            <a:pPr marL="0" indent="0">
              <a:spcBef>
                <a:spcPts val="0"/>
              </a:spcBef>
              <a:buNone/>
            </a:pPr>
            <a:r>
              <a:rPr lang="en-US" sz="7000" dirty="0">
                <a:solidFill>
                  <a:srgbClr val="000000"/>
                </a:solidFill>
                <a:latin typeface="Georgia" panose="02040502050405020303" pitchFamily="18" charset="0"/>
              </a:rPr>
              <a:t>ambition</a:t>
            </a:r>
            <a:r>
              <a:rPr lang="en-US" sz="2200" dirty="0">
                <a:solidFill>
                  <a:srgbClr val="000000"/>
                </a:solidFill>
                <a:latin typeface="Georgia" panose="02040502050405020303" pitchFamily="18" charset="0"/>
              </a:rPr>
              <a:t/>
            </a:r>
            <a:br>
              <a:rPr lang="en-US" sz="2200" dirty="0">
                <a:solidFill>
                  <a:srgbClr val="000000"/>
                </a:solidFill>
                <a:latin typeface="Georgia" panose="02040502050405020303" pitchFamily="18" charset="0"/>
              </a:rPr>
            </a:br>
            <a:r>
              <a:rPr lang="en-US" sz="1800" i="1" dirty="0">
                <a:solidFill>
                  <a:srgbClr val="000000"/>
                </a:solidFill>
                <a:latin typeface="Georgia" panose="02040502050405020303" pitchFamily="18" charset="0"/>
              </a:rPr>
              <a:t>A strong desire to do or achieve something.</a:t>
            </a:r>
            <a:endParaRPr lang="en-US" sz="1800" i="1" dirty="0">
              <a:latin typeface="Georgia" panose="02040502050405020303" pitchFamily="18" charset="0"/>
            </a:endParaRPr>
          </a:p>
          <a:p>
            <a:pPr marL="0" indent="0">
              <a:spcBef>
                <a:spcPts val="0"/>
              </a:spcBef>
              <a:buNone/>
            </a:pPr>
            <a:r>
              <a:rPr lang="en-US" sz="7000" dirty="0">
                <a:solidFill>
                  <a:srgbClr val="000000"/>
                </a:solidFill>
                <a:latin typeface="Georgia" panose="02040502050405020303" pitchFamily="18" charset="0"/>
              </a:rPr>
              <a:t>creativity</a:t>
            </a:r>
            <a:r>
              <a:rPr lang="en-US" sz="2200" dirty="0">
                <a:solidFill>
                  <a:srgbClr val="000000"/>
                </a:solidFill>
                <a:latin typeface="Georgia" panose="02040502050405020303" pitchFamily="18" charset="0"/>
              </a:rPr>
              <a:t/>
            </a:r>
            <a:br>
              <a:rPr lang="en-US" sz="2200" dirty="0">
                <a:solidFill>
                  <a:srgbClr val="000000"/>
                </a:solidFill>
                <a:latin typeface="Georgia" panose="02040502050405020303" pitchFamily="18" charset="0"/>
              </a:rPr>
            </a:br>
            <a:r>
              <a:rPr lang="en-US" sz="1800" i="1" dirty="0">
                <a:solidFill>
                  <a:srgbClr val="000000"/>
                </a:solidFill>
                <a:latin typeface="Georgia" panose="02040502050405020303" pitchFamily="18" charset="0"/>
              </a:rPr>
              <a:t>The use of the imagination or use of original ideas.</a:t>
            </a:r>
            <a:endParaRPr lang="en-US" sz="1800" i="1" dirty="0">
              <a:latin typeface="Georgia" panose="02040502050405020303" pitchFamily="18" charset="0"/>
            </a:endParaRPr>
          </a:p>
          <a:p>
            <a:pPr marL="0" indent="0">
              <a:spcBef>
                <a:spcPts val="0"/>
              </a:spcBef>
              <a:buNone/>
            </a:pPr>
            <a:r>
              <a:rPr lang="en-US" sz="7000" dirty="0">
                <a:solidFill>
                  <a:srgbClr val="000000"/>
                </a:solidFill>
                <a:latin typeface="Georgia" panose="02040502050405020303" pitchFamily="18" charset="0"/>
              </a:rPr>
              <a:t>capitalism</a:t>
            </a:r>
            <a:r>
              <a:rPr lang="en-US" sz="2200" dirty="0">
                <a:solidFill>
                  <a:srgbClr val="000000"/>
                </a:solidFill>
                <a:latin typeface="Georgia" panose="02040502050405020303" pitchFamily="18" charset="0"/>
              </a:rPr>
              <a:t/>
            </a:r>
            <a:br>
              <a:rPr lang="en-US" sz="2200" dirty="0">
                <a:solidFill>
                  <a:srgbClr val="000000"/>
                </a:solidFill>
                <a:latin typeface="Georgia" panose="02040502050405020303" pitchFamily="18" charset="0"/>
              </a:rPr>
            </a:br>
            <a:r>
              <a:rPr lang="en-US" sz="1800" i="1" dirty="0">
                <a:solidFill>
                  <a:srgbClr val="000000"/>
                </a:solidFill>
                <a:latin typeface="Georgia" panose="02040502050405020303" pitchFamily="18" charset="0"/>
              </a:rPr>
              <a:t>An economic and political system in which a country’s trade and industry is controlled by private owners for profit, rather than by the state.</a:t>
            </a:r>
            <a:endParaRPr lang="en-US" sz="1800" i="1" dirty="0">
              <a:latin typeface="Georgia" panose="02040502050405020303" pitchFamily="18" charset="0"/>
            </a:endParaRPr>
          </a:p>
          <a:p>
            <a:pPr marL="0" indent="0">
              <a:spcBef>
                <a:spcPts val="0"/>
              </a:spcBef>
              <a:buNone/>
            </a:pPr>
            <a:r>
              <a:rPr lang="en-US" sz="7000" dirty="0">
                <a:solidFill>
                  <a:srgbClr val="000000"/>
                </a:solidFill>
                <a:latin typeface="Georgia" panose="02040502050405020303" pitchFamily="18" charset="0"/>
              </a:rPr>
              <a:t>rigor</a:t>
            </a:r>
            <a:r>
              <a:rPr lang="en-US" sz="2200" dirty="0">
                <a:solidFill>
                  <a:srgbClr val="000000"/>
                </a:solidFill>
                <a:latin typeface="Georgia" panose="02040502050405020303" pitchFamily="18" charset="0"/>
              </a:rPr>
              <a:t/>
            </a:r>
            <a:br>
              <a:rPr lang="en-US" sz="2200" dirty="0">
                <a:solidFill>
                  <a:srgbClr val="000000"/>
                </a:solidFill>
                <a:latin typeface="Georgia" panose="02040502050405020303" pitchFamily="18" charset="0"/>
              </a:rPr>
            </a:br>
            <a:r>
              <a:rPr lang="en-US" sz="1800" i="1" dirty="0">
                <a:solidFill>
                  <a:srgbClr val="000000"/>
                </a:solidFill>
                <a:latin typeface="Georgia" panose="02040502050405020303" pitchFamily="18" charset="0"/>
              </a:rPr>
              <a:t>The quality of being extremely thorough, exhaustive, or accurate.</a:t>
            </a:r>
            <a:endParaRPr lang="en-US" sz="1800" i="1" dirty="0">
              <a:latin typeface="Georgia" panose="02040502050405020303" pitchFamily="18" charset="0"/>
            </a:endParaRPr>
          </a:p>
        </p:txBody>
      </p:sp>
    </p:spTree>
    <p:extLst>
      <p:ext uri="{BB962C8B-B14F-4D97-AF65-F5344CB8AC3E}">
        <p14:creationId xmlns:p14="http://schemas.microsoft.com/office/powerpoint/2010/main" val="3792295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382000" cy="3276600"/>
          </a:xfrm>
        </p:spPr>
        <p:txBody>
          <a:bodyPr>
            <a:noAutofit/>
          </a:bodyPr>
          <a:lstStyle/>
          <a:p>
            <a:pPr marL="0" indent="0" algn="ctr">
              <a:spcAft>
                <a:spcPts val="1200"/>
              </a:spcAft>
              <a:buNone/>
            </a:pPr>
            <a:r>
              <a:rPr lang="en-US" sz="4000" b="1" u="sng" dirty="0">
                <a:latin typeface="Georgia" panose="02040502050405020303" pitchFamily="18" charset="0"/>
              </a:rPr>
              <a:t>Amendment II</a:t>
            </a:r>
            <a:endParaRPr lang="en-US" sz="4000" dirty="0">
              <a:latin typeface="Georgia" panose="02040502050405020303" pitchFamily="18" charset="0"/>
            </a:endParaRPr>
          </a:p>
          <a:p>
            <a:pPr marL="0" indent="0">
              <a:buNone/>
            </a:pPr>
            <a:r>
              <a:rPr lang="en-US" sz="3600" dirty="0">
                <a:latin typeface="Georgia" panose="02040502050405020303" pitchFamily="18" charset="0"/>
              </a:rPr>
              <a:t>A well regulated Militia, being necessary to the security of a free State, the right of the people to keep and bear Arms, shall not be infringed.</a:t>
            </a:r>
            <a:endParaRPr lang="en-US" dirty="0">
              <a:latin typeface="Georgia" panose="02040502050405020303" pitchFamily="18" charset="0"/>
            </a:endParaRPr>
          </a:p>
        </p:txBody>
      </p:sp>
      <p:sp>
        <p:nvSpPr>
          <p:cNvPr id="4" name="Title 1"/>
          <p:cNvSpPr>
            <a:spLocks noGrp="1"/>
          </p:cNvSpPr>
          <p:nvPr>
            <p:ph type="title"/>
          </p:nvPr>
        </p:nvSpPr>
        <p:spPr>
          <a:xfrm>
            <a:off x="0" y="76200"/>
            <a:ext cx="9144000" cy="1066800"/>
          </a:xfrm>
        </p:spPr>
        <p:style>
          <a:lnRef idx="0">
            <a:schemeClr val="accent1"/>
          </a:lnRef>
          <a:fillRef idx="3">
            <a:schemeClr val="accent1"/>
          </a:fillRef>
          <a:effectRef idx="3">
            <a:schemeClr val="accent1"/>
          </a:effectRef>
          <a:fontRef idx="minor">
            <a:schemeClr val="lt1"/>
          </a:fontRef>
        </p:style>
        <p:txBody>
          <a:bodyPr>
            <a:normAutofit/>
          </a:bodyPr>
          <a:lstStyle/>
          <a:p>
            <a:r>
              <a:rPr lang="en-US" sz="4000" b="1" u="sng" dirty="0">
                <a:latin typeface="Georgia" panose="02040502050405020303" pitchFamily="18" charset="0"/>
              </a:rPr>
              <a:t>Bill of Rights</a:t>
            </a:r>
            <a:endParaRPr lang="en-US" sz="1800" i="1" u="sng" dirty="0">
              <a:latin typeface="Georgia" panose="02040502050405020303" pitchFamily="18" charset="0"/>
            </a:endParaRPr>
          </a:p>
        </p:txBody>
      </p:sp>
    </p:spTree>
    <p:extLst>
      <p:ext uri="{BB962C8B-B14F-4D97-AF65-F5344CB8AC3E}">
        <p14:creationId xmlns:p14="http://schemas.microsoft.com/office/powerpoint/2010/main" val="15972161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u="sng" dirty="0">
                <a:latin typeface="Georgia" panose="02040502050405020303" pitchFamily="18" charset="0"/>
              </a:rPr>
              <a:t>Cowboy Ethics </a:t>
            </a:r>
            <a:br>
              <a:rPr lang="en-US" b="1" u="sng" dirty="0">
                <a:latin typeface="Georgia" panose="02040502050405020303" pitchFamily="18" charset="0"/>
              </a:rPr>
            </a:br>
            <a:r>
              <a:rPr lang="en-US" sz="3300" dirty="0">
                <a:latin typeface="Georgia" panose="02040502050405020303" pitchFamily="18" charset="0"/>
              </a:rPr>
              <a:t>by James P. Owen</a:t>
            </a:r>
          </a:p>
        </p:txBody>
      </p:sp>
      <p:sp>
        <p:nvSpPr>
          <p:cNvPr id="3" name="Content Placeholder 2"/>
          <p:cNvSpPr>
            <a:spLocks noGrp="1"/>
          </p:cNvSpPr>
          <p:nvPr>
            <p:ph idx="1"/>
          </p:nvPr>
        </p:nvSpPr>
        <p:spPr>
          <a:xfrm>
            <a:off x="0" y="1295400"/>
            <a:ext cx="9067800" cy="838200"/>
          </a:xfrm>
        </p:spPr>
        <p:txBody>
          <a:bodyPr>
            <a:noAutofit/>
          </a:bodyPr>
          <a:lstStyle/>
          <a:p>
            <a:pPr marL="0" indent="0" algn="ctr">
              <a:buNone/>
            </a:pPr>
            <a:r>
              <a:rPr lang="en-US" sz="5200" dirty="0">
                <a:latin typeface="Georgia" panose="02040502050405020303" pitchFamily="18" charset="0"/>
              </a:rPr>
              <a:t>2</a:t>
            </a:r>
            <a:r>
              <a:rPr lang="en-US" sz="5200" dirty="0" smtClean="0">
                <a:latin typeface="Georgia" panose="02040502050405020303" pitchFamily="18" charset="0"/>
              </a:rPr>
              <a:t>: Take pride in your work. </a:t>
            </a:r>
            <a:endParaRPr lang="en-US" sz="5200" dirty="0">
              <a:latin typeface="Georgia" panose="02040502050405020303" pitchFamily="18" charset="0"/>
            </a:endParaRPr>
          </a:p>
        </p:txBody>
      </p:sp>
      <p:pic>
        <p:nvPicPr>
          <p:cNvPr id="5122" name="Picture 2" descr="C:\Users\Infangers\AppData\Local\Microsoft\Windows\Temporary Internet Files\Content.IE5\3EI3ZV5J\MP90040076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2230582"/>
            <a:ext cx="5629656" cy="375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358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62000" y="1635253"/>
            <a:ext cx="7557406" cy="4232147"/>
          </a:xfrm>
          <a:prstGeom prst="rect">
            <a:avLst/>
          </a:prstGeom>
          <a:effectLst>
            <a:softEdge rad="127000"/>
          </a:effectLst>
        </p:spPr>
      </p:pic>
      <p:sp>
        <p:nvSpPr>
          <p:cNvPr id="2" name="Title 1"/>
          <p:cNvSpPr>
            <a:spLocks noGrp="1"/>
          </p:cNvSpPr>
          <p:nvPr>
            <p:ph type="title"/>
          </p:nvPr>
        </p:nvSpPr>
        <p:spPr>
          <a:xfrm>
            <a:off x="0" y="122238"/>
            <a:ext cx="9144000" cy="1325562"/>
          </a:xfrm>
        </p:spPr>
        <p:style>
          <a:lnRef idx="0">
            <a:schemeClr val="accent1"/>
          </a:lnRef>
          <a:fillRef idx="3">
            <a:schemeClr val="accent1"/>
          </a:fillRef>
          <a:effectRef idx="3">
            <a:schemeClr val="accent1"/>
          </a:effectRef>
          <a:fontRef idx="minor">
            <a:schemeClr val="lt1"/>
          </a:fontRef>
        </p:style>
        <p:txBody>
          <a:bodyPr/>
          <a:lstStyle/>
          <a:p>
            <a:r>
              <a:rPr lang="en-US" b="1" u="sng" dirty="0">
                <a:latin typeface="Georgia" panose="02040502050405020303" pitchFamily="18" charset="0"/>
              </a:rPr>
              <a:t>The Pledge of Allegiance:</a:t>
            </a:r>
          </a:p>
        </p:txBody>
      </p:sp>
      <p:sp>
        <p:nvSpPr>
          <p:cNvPr id="3" name="Content Placeholder 2"/>
          <p:cNvSpPr>
            <a:spLocks noGrp="1"/>
          </p:cNvSpPr>
          <p:nvPr>
            <p:ph idx="1"/>
          </p:nvPr>
        </p:nvSpPr>
        <p:spPr>
          <a:xfrm>
            <a:off x="76200" y="1752600"/>
            <a:ext cx="8991600" cy="3962400"/>
          </a:xfrm>
        </p:spPr>
        <p:txBody>
          <a:bodyPr>
            <a:normAutofit/>
          </a:bodyPr>
          <a:lstStyle/>
          <a:p>
            <a:pPr marL="0" indent="0" algn="ctr">
              <a:buNone/>
            </a:pPr>
            <a:r>
              <a:rPr lang="en-US" sz="4000" dirty="0">
                <a:latin typeface="Georgia" panose="02040502050405020303" pitchFamily="18" charset="0"/>
              </a:rPr>
              <a:t>I pledge allegiance to the flag of the United States of America,</a:t>
            </a:r>
            <a:br>
              <a:rPr lang="en-US" sz="4000" dirty="0">
                <a:latin typeface="Georgia" panose="02040502050405020303" pitchFamily="18" charset="0"/>
              </a:rPr>
            </a:br>
            <a:r>
              <a:rPr lang="en-US" sz="4000" dirty="0">
                <a:latin typeface="Georgia" panose="02040502050405020303" pitchFamily="18" charset="0"/>
              </a:rPr>
              <a:t>and to the republic for which it stands,</a:t>
            </a:r>
            <a:br>
              <a:rPr lang="en-US" sz="4000" dirty="0">
                <a:latin typeface="Georgia" panose="02040502050405020303" pitchFamily="18" charset="0"/>
              </a:rPr>
            </a:br>
            <a:r>
              <a:rPr lang="en-US" sz="4000" dirty="0">
                <a:latin typeface="Georgia" panose="02040502050405020303" pitchFamily="18" charset="0"/>
              </a:rPr>
              <a:t>one nation under God,</a:t>
            </a:r>
            <a:br>
              <a:rPr lang="en-US" sz="4000" dirty="0">
                <a:latin typeface="Georgia" panose="02040502050405020303" pitchFamily="18" charset="0"/>
              </a:rPr>
            </a:br>
            <a:r>
              <a:rPr lang="en-US" sz="4000" dirty="0">
                <a:latin typeface="Georgia" panose="02040502050405020303" pitchFamily="18" charset="0"/>
              </a:rPr>
              <a:t>indivisible,</a:t>
            </a:r>
            <a:br>
              <a:rPr lang="en-US" sz="4000" dirty="0">
                <a:latin typeface="Georgia" panose="02040502050405020303" pitchFamily="18" charset="0"/>
              </a:rPr>
            </a:br>
            <a:r>
              <a:rPr lang="en-US" sz="4000" dirty="0">
                <a:latin typeface="Georgia" panose="02040502050405020303" pitchFamily="18" charset="0"/>
              </a:rPr>
              <a:t>with liberty and justice for all.</a:t>
            </a:r>
          </a:p>
        </p:txBody>
      </p:sp>
    </p:spTree>
    <p:extLst>
      <p:ext uri="{BB962C8B-B14F-4D97-AF65-F5344CB8AC3E}">
        <p14:creationId xmlns:p14="http://schemas.microsoft.com/office/powerpoint/2010/main" val="16759302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2826297"/>
              </p:ext>
            </p:extLst>
          </p:nvPr>
        </p:nvGraphicFramePr>
        <p:xfrm>
          <a:off x="45720" y="2620818"/>
          <a:ext cx="9052560" cy="4160981"/>
        </p:xfrm>
        <a:graphic>
          <a:graphicData uri="http://schemas.openxmlformats.org/drawingml/2006/table">
            <a:tbl>
              <a:tblPr firstRow="1" bandRow="1">
                <a:tableStyleId>{5C22544A-7EE6-4342-B048-85BDC9FD1C3A}</a:tableStyleId>
              </a:tblPr>
              <a:tblGrid>
                <a:gridCol w="1810512">
                  <a:extLst>
                    <a:ext uri="{9D8B030D-6E8A-4147-A177-3AD203B41FA5}">
                      <a16:colId xmlns:a16="http://schemas.microsoft.com/office/drawing/2014/main" val="1167024453"/>
                    </a:ext>
                  </a:extLst>
                </a:gridCol>
                <a:gridCol w="1810512">
                  <a:extLst>
                    <a:ext uri="{9D8B030D-6E8A-4147-A177-3AD203B41FA5}">
                      <a16:colId xmlns:a16="http://schemas.microsoft.com/office/drawing/2014/main" val="1411531920"/>
                    </a:ext>
                  </a:extLst>
                </a:gridCol>
                <a:gridCol w="1810512">
                  <a:extLst>
                    <a:ext uri="{9D8B030D-6E8A-4147-A177-3AD203B41FA5}">
                      <a16:colId xmlns:a16="http://schemas.microsoft.com/office/drawing/2014/main" val="69167894"/>
                    </a:ext>
                  </a:extLst>
                </a:gridCol>
                <a:gridCol w="1810512">
                  <a:extLst>
                    <a:ext uri="{9D8B030D-6E8A-4147-A177-3AD203B41FA5}">
                      <a16:colId xmlns:a16="http://schemas.microsoft.com/office/drawing/2014/main" val="597149648"/>
                    </a:ext>
                  </a:extLst>
                </a:gridCol>
                <a:gridCol w="1810512">
                  <a:extLst>
                    <a:ext uri="{9D8B030D-6E8A-4147-A177-3AD203B41FA5}">
                      <a16:colId xmlns:a16="http://schemas.microsoft.com/office/drawing/2014/main" val="254691520"/>
                    </a:ext>
                  </a:extLst>
                </a:gridCol>
              </a:tblGrid>
              <a:tr h="456986">
                <a:tc gridSpan="5">
                  <a:txBody>
                    <a:bodyPr/>
                    <a:lstStyle/>
                    <a:p>
                      <a:pPr marL="0" indent="0" algn="ctr">
                        <a:buFont typeface="Arial" panose="020B0604020202020204" pitchFamily="34" charset="0"/>
                        <a:buNone/>
                      </a:pPr>
                      <a:r>
                        <a:rPr lang="en-US" sz="1500" i="1" dirty="0" smtClean="0">
                          <a:solidFill>
                            <a:schemeClr val="tx1"/>
                          </a:solidFill>
                          <a:latin typeface="Georgia" panose="02040502050405020303" pitchFamily="18" charset="0"/>
                          <a:cs typeface="Calibri Light" panose="020F0302020204030204" pitchFamily="34" charset="0"/>
                        </a:rPr>
                        <a:t>Virtual Friday Home-To-School Connection CHOICE BOARD</a:t>
                      </a:r>
                    </a:p>
                    <a:p>
                      <a:pPr marL="0" indent="0" algn="ctr">
                        <a:buFont typeface="Arial" panose="020B0604020202020204" pitchFamily="34" charset="0"/>
                        <a:buNone/>
                      </a:pPr>
                      <a:r>
                        <a:rPr lang="en-US" sz="900" i="1" dirty="0" smtClean="0">
                          <a:solidFill>
                            <a:schemeClr val="tx1"/>
                          </a:solidFill>
                          <a:latin typeface="Georgia" panose="02040502050405020303" pitchFamily="18" charset="0"/>
                          <a:cs typeface="Calibri Light" panose="020F0302020204030204" pitchFamily="34" charset="0"/>
                        </a:rPr>
                        <a:t>Choose</a:t>
                      </a:r>
                      <a:r>
                        <a:rPr lang="en-US" sz="900" i="1" baseline="0" dirty="0" smtClean="0">
                          <a:solidFill>
                            <a:schemeClr val="tx1"/>
                          </a:solidFill>
                          <a:latin typeface="Georgia" panose="02040502050405020303" pitchFamily="18" charset="0"/>
                          <a:cs typeface="Calibri Light" panose="020F0302020204030204" pitchFamily="34" charset="0"/>
                        </a:rPr>
                        <a:t> One Activity </a:t>
                      </a:r>
                      <a:r>
                        <a:rPr lang="en-US" sz="900" i="1" u="sng" baseline="0" dirty="0" smtClean="0">
                          <a:solidFill>
                            <a:schemeClr val="tx1"/>
                          </a:solidFill>
                          <a:latin typeface="Georgia" panose="02040502050405020303" pitchFamily="18" charset="0"/>
                          <a:cs typeface="Calibri Light" panose="020F0302020204030204" pitchFamily="34" charset="0"/>
                        </a:rPr>
                        <a:t>PER WEEK </a:t>
                      </a:r>
                      <a:r>
                        <a:rPr lang="en-US" sz="900" i="1" baseline="0" dirty="0" smtClean="0">
                          <a:solidFill>
                            <a:schemeClr val="tx1"/>
                          </a:solidFill>
                          <a:latin typeface="Georgia" panose="02040502050405020303" pitchFamily="18" charset="0"/>
                          <a:cs typeface="Calibri Light" panose="020F0302020204030204" pitchFamily="34" charset="0"/>
                        </a:rPr>
                        <a:t>From the Options Below </a:t>
                      </a:r>
                      <a:endParaRPr lang="en-US" sz="900" i="1" dirty="0">
                        <a:solidFill>
                          <a:schemeClr val="tx1"/>
                        </a:solidFill>
                        <a:latin typeface="Georgia" panose="02040502050405020303" pitchFamily="18" charset="0"/>
                        <a:cs typeface="Calibri Light" panose="020F03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51793113"/>
                  </a:ext>
                </a:extLst>
              </a:tr>
              <a:tr h="456986">
                <a:tc>
                  <a:txBody>
                    <a:bodyPr/>
                    <a:lstStyle/>
                    <a:p>
                      <a:pPr marL="0" indent="0" algn="ctr">
                        <a:buFont typeface="Arial" panose="020B0604020202020204" pitchFamily="34" charset="0"/>
                        <a:buNone/>
                      </a:pPr>
                      <a:r>
                        <a:rPr lang="en-US" sz="1200" b="1" dirty="0">
                          <a:solidFill>
                            <a:schemeClr val="tx1"/>
                          </a:solidFill>
                          <a:latin typeface="Georgia" panose="02040502050405020303" pitchFamily="18" charset="0"/>
                          <a:cs typeface="Calibri Light" panose="020F0302020204030204" pitchFamily="34" charset="0"/>
                        </a:rPr>
                        <a:t>Great Expectations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alpha val="48000"/>
                      </a:schemeClr>
                    </a:solidFill>
                  </a:tcPr>
                </a:tc>
                <a:tc>
                  <a:txBody>
                    <a:bodyPr/>
                    <a:lstStyle/>
                    <a:p>
                      <a:pPr marL="0" indent="0" algn="ctr">
                        <a:buFont typeface="Arial" panose="020B0604020202020204" pitchFamily="34" charset="0"/>
                        <a:buNone/>
                      </a:pPr>
                      <a:r>
                        <a:rPr lang="en-US" sz="1200" b="1" dirty="0">
                          <a:solidFill>
                            <a:schemeClr val="tx1"/>
                          </a:solidFill>
                          <a:latin typeface="Georgia" panose="02040502050405020303" pitchFamily="18" charset="0"/>
                          <a:cs typeface="Calibri Light" panose="020F0302020204030204" pitchFamily="34" charset="0"/>
                        </a:rPr>
                        <a:t>Cowboy Ethic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alpha val="50000"/>
                      </a:schemeClr>
                    </a:solidFill>
                  </a:tcPr>
                </a:tc>
                <a:tc>
                  <a:txBody>
                    <a:bodyPr/>
                    <a:lstStyle/>
                    <a:p>
                      <a:pPr marL="0" indent="0" algn="ctr">
                        <a:buFont typeface="Arial" panose="020B0604020202020204" pitchFamily="34" charset="0"/>
                        <a:buNone/>
                      </a:pPr>
                      <a:r>
                        <a:rPr lang="en-US" sz="1200" b="1" dirty="0">
                          <a:solidFill>
                            <a:schemeClr val="tx1"/>
                          </a:solidFill>
                          <a:latin typeface="Georgia" panose="02040502050405020303" pitchFamily="18" charset="0"/>
                          <a:cs typeface="Calibri Light" panose="020F0302020204030204" pitchFamily="34" charset="0"/>
                        </a:rPr>
                        <a:t>Words</a:t>
                      </a:r>
                      <a:r>
                        <a:rPr lang="en-US" sz="1200" b="1" baseline="0" dirty="0">
                          <a:solidFill>
                            <a:schemeClr val="tx1"/>
                          </a:solidFill>
                          <a:latin typeface="Georgia" panose="02040502050405020303" pitchFamily="18" charset="0"/>
                          <a:cs typeface="Calibri Light" panose="020F0302020204030204" pitchFamily="34" charset="0"/>
                        </a:rPr>
                        <a:t> of the Month</a:t>
                      </a:r>
                      <a:endParaRPr lang="en-US" sz="1200" b="1" dirty="0">
                        <a:solidFill>
                          <a:schemeClr val="tx1"/>
                        </a:solidFill>
                        <a:latin typeface="Georgia" panose="02040502050405020303" pitchFamily="18" charset="0"/>
                        <a:cs typeface="Calibri Light" panose="020F03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indent="0" algn="ctr">
                        <a:buFont typeface="Arial" panose="020B0604020202020204" pitchFamily="34" charset="0"/>
                        <a:buNone/>
                      </a:pPr>
                      <a:r>
                        <a:rPr lang="en-US" sz="1200" b="1" dirty="0">
                          <a:solidFill>
                            <a:schemeClr val="tx1"/>
                          </a:solidFill>
                          <a:latin typeface="Georgia" panose="02040502050405020303" pitchFamily="18" charset="0"/>
                          <a:cs typeface="Calibri Light" panose="020F0302020204030204" pitchFamily="34" charset="0"/>
                        </a:rPr>
                        <a:t>Verse of the</a:t>
                      </a:r>
                      <a:r>
                        <a:rPr lang="en-US" sz="1200" b="1" baseline="0" dirty="0">
                          <a:solidFill>
                            <a:schemeClr val="tx1"/>
                          </a:solidFill>
                          <a:latin typeface="Georgia" panose="02040502050405020303" pitchFamily="18" charset="0"/>
                          <a:cs typeface="Calibri Light" panose="020F0302020204030204" pitchFamily="34" charset="0"/>
                        </a:rPr>
                        <a:t> Month</a:t>
                      </a:r>
                      <a:endParaRPr lang="en-US" sz="1200" b="1" dirty="0">
                        <a:solidFill>
                          <a:schemeClr val="tx1"/>
                        </a:solidFill>
                        <a:latin typeface="Georgia" panose="02040502050405020303" pitchFamily="18" charset="0"/>
                        <a:cs typeface="Calibri Light" panose="020F03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alpha val="58000"/>
                      </a:schemeClr>
                    </a:solidFill>
                  </a:tcPr>
                </a:tc>
                <a:tc>
                  <a:txBody>
                    <a:bodyPr/>
                    <a:lstStyle/>
                    <a:p>
                      <a:pPr marL="0" indent="0" algn="ctr">
                        <a:buFont typeface="Arial" panose="020B0604020202020204" pitchFamily="34" charset="0"/>
                        <a:buNone/>
                      </a:pPr>
                      <a:r>
                        <a:rPr lang="en-US" sz="1200" b="1" dirty="0">
                          <a:solidFill>
                            <a:schemeClr val="tx1"/>
                          </a:solidFill>
                          <a:latin typeface="Georgia" panose="02040502050405020303" pitchFamily="18" charset="0"/>
                          <a:cs typeface="Calibri Light" panose="020F0302020204030204" pitchFamily="34" charset="0"/>
                        </a:rPr>
                        <a:t>Life Principle</a:t>
                      </a:r>
                      <a:r>
                        <a:rPr lang="en-US" sz="1200" b="1" baseline="0" dirty="0">
                          <a:solidFill>
                            <a:schemeClr val="tx1"/>
                          </a:solidFill>
                          <a:latin typeface="Georgia" panose="02040502050405020303" pitchFamily="18" charset="0"/>
                          <a:cs typeface="Calibri Light" panose="020F0302020204030204" pitchFamily="34" charset="0"/>
                        </a:rPr>
                        <a:t> of the Month</a:t>
                      </a:r>
                      <a:endParaRPr lang="en-US" sz="1200" b="1" dirty="0">
                        <a:solidFill>
                          <a:schemeClr val="tx1"/>
                        </a:solidFill>
                        <a:latin typeface="Georgia" panose="02040502050405020303" pitchFamily="18" charset="0"/>
                        <a:cs typeface="Calibri Light" panose="020F03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alpha val="50000"/>
                      </a:srgbClr>
                    </a:solidFill>
                  </a:tcPr>
                </a:tc>
                <a:extLst>
                  <a:ext uri="{0D108BD9-81ED-4DB2-BD59-A6C34878D82A}">
                    <a16:rowId xmlns:a16="http://schemas.microsoft.com/office/drawing/2014/main" val="3730548791"/>
                  </a:ext>
                </a:extLst>
              </a:tr>
              <a:tr h="3247009">
                <a:tc>
                  <a:txBody>
                    <a:bodyPr/>
                    <a:lstStyle/>
                    <a:p>
                      <a:pPr marL="228600" indent="-228600">
                        <a:buFont typeface="+mj-lt"/>
                        <a:buAutoNum type="arabicPeriod" startAt="2"/>
                      </a:pPr>
                      <a:r>
                        <a:rPr lang="en-US" sz="1100" b="1" i="1" dirty="0" smtClean="0">
                          <a:solidFill>
                            <a:schemeClr val="tx1"/>
                          </a:solidFill>
                          <a:latin typeface="Georgia" panose="02040502050405020303" pitchFamily="18" charset="0"/>
                        </a:rPr>
                        <a:t>We </a:t>
                      </a:r>
                      <a:r>
                        <a:rPr lang="en-US" sz="1100" b="1" i="1" dirty="0">
                          <a:solidFill>
                            <a:schemeClr val="tx1"/>
                          </a:solidFill>
                          <a:latin typeface="Georgia" panose="02040502050405020303" pitchFamily="18" charset="0"/>
                        </a:rPr>
                        <a:t>will </a:t>
                      </a:r>
                      <a:r>
                        <a:rPr lang="en-US" sz="1100" b="1" i="1" dirty="0" smtClean="0">
                          <a:solidFill>
                            <a:schemeClr val="tx1"/>
                          </a:solidFill>
                          <a:latin typeface="Georgia" panose="02040502050405020303" pitchFamily="18" charset="0"/>
                        </a:rPr>
                        <a:t>not laugh at or make</a:t>
                      </a:r>
                      <a:r>
                        <a:rPr lang="en-US" sz="1100" b="1" i="1" baseline="0" dirty="0" smtClean="0">
                          <a:solidFill>
                            <a:schemeClr val="tx1"/>
                          </a:solidFill>
                          <a:latin typeface="Georgia" panose="02040502050405020303" pitchFamily="18" charset="0"/>
                        </a:rPr>
                        <a:t> fun of a person’s mistakes, nor use sarcasm or putdowns.</a:t>
                      </a:r>
                      <a:endParaRPr lang="en-US" sz="1100" b="1" i="1" dirty="0">
                        <a:solidFill>
                          <a:schemeClr val="tx1"/>
                        </a:solidFill>
                        <a:latin typeface="Georgia" panose="02040502050405020303" pitchFamily="18" charset="0"/>
                      </a:endParaRPr>
                    </a:p>
                    <a:p>
                      <a:pPr marL="0" indent="0">
                        <a:buFont typeface="Arial" panose="020B0604020202020204" pitchFamily="34" charset="0"/>
                        <a:buNone/>
                      </a:pPr>
                      <a:endParaRPr lang="en-US" sz="1100" dirty="0">
                        <a:solidFill>
                          <a:schemeClr val="tx1"/>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kern="1200" dirty="0" smtClean="0">
                          <a:solidFill>
                            <a:schemeClr val="dk1"/>
                          </a:solidFill>
                          <a:effectLst/>
                          <a:latin typeface="Georgia" panose="02040502050405020303" pitchFamily="18" charset="0"/>
                          <a:ea typeface="+mn-ea"/>
                          <a:cs typeface="+mn-cs"/>
                        </a:rPr>
                        <a:t>Listen to the story, “</a:t>
                      </a:r>
                      <a:r>
                        <a:rPr lang="en-US" sz="1100" b="0" i="0" kern="1200" dirty="0" smtClean="0">
                          <a:solidFill>
                            <a:schemeClr val="dk1"/>
                          </a:solidFill>
                          <a:effectLst/>
                          <a:latin typeface="Georgia" panose="02040502050405020303" pitchFamily="18" charset="0"/>
                          <a:ea typeface="+mn-ea"/>
                          <a:cs typeface="+mn-cs"/>
                        </a:rPr>
                        <a:t>BE KIND” by Pat Zietlow Miller and Jen Hill.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kern="1200" dirty="0" smtClean="0">
                          <a:solidFill>
                            <a:schemeClr val="dk1"/>
                          </a:solidFill>
                          <a:effectLst/>
                          <a:latin typeface="Georgia" panose="02040502050405020303" pitchFamily="18" charset="0"/>
                          <a:ea typeface="+mn-ea"/>
                          <a:cs typeface="+mn-cs"/>
                          <a:hlinkClick r:id="rId2"/>
                        </a:rPr>
                        <a:t>https://youtu.be/t6NUJ2JZz50</a:t>
                      </a:r>
                      <a:endParaRPr lang="en-US" sz="1100" kern="1200" dirty="0" smtClean="0">
                        <a:solidFill>
                          <a:schemeClr val="dk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kern="1200" dirty="0" smtClean="0">
                          <a:solidFill>
                            <a:schemeClr val="dk1"/>
                          </a:solidFill>
                          <a:effectLst/>
                          <a:latin typeface="Georgia" panose="02040502050405020303" pitchFamily="18" charset="0"/>
                          <a:ea typeface="+mn-ea"/>
                          <a:cs typeface="+mn-cs"/>
                        </a:rPr>
                        <a:t>Come up with a Be Kind Project brainstorming with ideas from the story</a:t>
                      </a:r>
                    </a:p>
                    <a:p>
                      <a:pPr marL="0" indent="0">
                        <a:buFont typeface="Arial" panose="020B0604020202020204" pitchFamily="34" charset="0"/>
                        <a:buNone/>
                      </a:pPr>
                      <a:r>
                        <a:rPr lang="en-US" sz="1100" b="0" i="0" kern="1200" dirty="0" smtClean="0">
                          <a:solidFill>
                            <a:schemeClr val="dk1"/>
                          </a:solidFill>
                          <a:effectLst/>
                          <a:latin typeface="Georgia" panose="02040502050405020303" pitchFamily="18" charset="0"/>
                          <a:ea typeface="+mn-ea"/>
                          <a:cs typeface="+mn-cs"/>
                        </a:rPr>
                        <a:t>Post pictures of your acts of kindness with #AHCSStands on the AHCS Facebook page.</a:t>
                      </a:r>
                      <a:endParaRPr lang="en-US" sz="1100" dirty="0">
                        <a:solidFill>
                          <a:schemeClr val="tx1"/>
                        </a:solidFill>
                        <a:latin typeface="Georgia" panose="02040502050405020303"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mj-lt"/>
                        <a:buAutoNum type="arabicPeriod" startAt="2"/>
                      </a:pPr>
                      <a:r>
                        <a:rPr lang="en-US" sz="1200" b="1" i="1" dirty="0" smtClean="0">
                          <a:solidFill>
                            <a:schemeClr val="tx1"/>
                          </a:solidFill>
                          <a:latin typeface="Georgia" panose="02040502050405020303" pitchFamily="18" charset="0"/>
                        </a:rPr>
                        <a:t>Take</a:t>
                      </a:r>
                      <a:r>
                        <a:rPr lang="en-US" sz="1200" b="1" i="1" baseline="0" dirty="0" smtClean="0">
                          <a:solidFill>
                            <a:schemeClr val="tx1"/>
                          </a:solidFill>
                          <a:latin typeface="Georgia" panose="02040502050405020303" pitchFamily="18" charset="0"/>
                        </a:rPr>
                        <a:t> pride in your work.</a:t>
                      </a:r>
                    </a:p>
                    <a:p>
                      <a:pPr marL="0" indent="0">
                        <a:buFont typeface="Arial" panose="020B0604020202020204" pitchFamily="34" charset="0"/>
                        <a:buNone/>
                      </a:pPr>
                      <a:endParaRPr lang="en-US" sz="1200" baseline="0" dirty="0">
                        <a:solidFill>
                          <a:schemeClr val="tx1"/>
                        </a:solidFill>
                        <a:latin typeface="Georgia" panose="02040502050405020303" pitchFamily="18" charset="0"/>
                      </a:endParaRPr>
                    </a:p>
                    <a:p>
                      <a:pPr marL="0" lvl="0" indent="0">
                        <a:buFont typeface="Arial" panose="020B0604020202020204" pitchFamily="34" charset="0"/>
                        <a:buNone/>
                      </a:pPr>
                      <a:r>
                        <a:rPr lang="en-US" sz="1200" baseline="0" dirty="0" smtClean="0">
                          <a:solidFill>
                            <a:schemeClr val="tx1"/>
                          </a:solidFill>
                          <a:latin typeface="Georgia" panose="02040502050405020303" pitchFamily="18" charset="0"/>
                        </a:rPr>
                        <a:t>Complete an act of  service for someone else and take pride in completing it well. </a:t>
                      </a:r>
                      <a:endParaRPr lang="en-US" sz="1200" dirty="0">
                        <a:solidFill>
                          <a:schemeClr val="tx1"/>
                        </a:solidFill>
                        <a:latin typeface="Georgia" panose="02040502050405020303"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Aft>
                          <a:spcPts val="600"/>
                        </a:spcAft>
                        <a:buFont typeface="Arial" panose="020B0604020202020204" pitchFamily="34" charset="0"/>
                        <a:buNone/>
                      </a:pPr>
                      <a:r>
                        <a:rPr lang="en-US" sz="1200" dirty="0" smtClean="0">
                          <a:solidFill>
                            <a:schemeClr val="tx1"/>
                          </a:solidFill>
                          <a:latin typeface="Georgia" panose="02040502050405020303" pitchFamily="18" charset="0"/>
                        </a:rPr>
                        <a:t>One of our</a:t>
                      </a:r>
                      <a:r>
                        <a:rPr lang="en-US" sz="1200" baseline="0" dirty="0" smtClean="0">
                          <a:solidFill>
                            <a:schemeClr val="tx1"/>
                          </a:solidFill>
                          <a:latin typeface="Georgia" panose="02040502050405020303" pitchFamily="18" charset="0"/>
                        </a:rPr>
                        <a:t> words this month is </a:t>
                      </a:r>
                      <a:r>
                        <a:rPr lang="en-US" sz="1200" b="1" u="sng" baseline="0" dirty="0" smtClean="0">
                          <a:solidFill>
                            <a:schemeClr val="tx1"/>
                          </a:solidFill>
                          <a:latin typeface="Georgia" panose="02040502050405020303" pitchFamily="18" charset="0"/>
                        </a:rPr>
                        <a:t>creativity</a:t>
                      </a:r>
                      <a:r>
                        <a:rPr lang="en-US" sz="1200" baseline="0" dirty="0" smtClean="0">
                          <a:solidFill>
                            <a:schemeClr val="tx1"/>
                          </a:solidFill>
                          <a:latin typeface="Georgia" panose="02040502050405020303" pitchFamily="18" charset="0"/>
                        </a:rPr>
                        <a:t>. </a:t>
                      </a:r>
                      <a:r>
                        <a:rPr lang="en-US" sz="1200" b="1" u="sng" baseline="0" dirty="0" smtClean="0">
                          <a:solidFill>
                            <a:schemeClr val="tx1"/>
                          </a:solidFill>
                          <a:latin typeface="Georgia" panose="02040502050405020303" pitchFamily="18" charset="0"/>
                        </a:rPr>
                        <a:t>Creativity </a:t>
                      </a:r>
                      <a:r>
                        <a:rPr lang="en-US" sz="1200" b="0" u="none" baseline="0" dirty="0" smtClean="0">
                          <a:solidFill>
                            <a:schemeClr val="tx1"/>
                          </a:solidFill>
                          <a:latin typeface="Georgia" panose="02040502050405020303" pitchFamily="18" charset="0"/>
                        </a:rPr>
                        <a:t> </a:t>
                      </a:r>
                      <a:r>
                        <a:rPr lang="en-US" sz="1200" baseline="0" dirty="0" smtClean="0">
                          <a:solidFill>
                            <a:schemeClr val="tx1"/>
                          </a:solidFill>
                          <a:latin typeface="Georgia" panose="02040502050405020303" pitchFamily="18" charset="0"/>
                        </a:rPr>
                        <a:t>means using your imagination or original ideas. </a:t>
                      </a:r>
                      <a:br>
                        <a:rPr lang="en-US" sz="1200" baseline="0" dirty="0" smtClean="0">
                          <a:solidFill>
                            <a:schemeClr val="tx1"/>
                          </a:solidFill>
                          <a:latin typeface="Georgia" panose="02040502050405020303" pitchFamily="18" charset="0"/>
                        </a:rPr>
                      </a:br>
                      <a:endParaRPr lang="en-US" sz="1200" baseline="0" dirty="0" smtClean="0">
                        <a:solidFill>
                          <a:schemeClr val="tx1"/>
                        </a:solidFill>
                        <a:latin typeface="Georgia" panose="02040502050405020303" pitchFamily="18" charset="0"/>
                      </a:endParaRPr>
                    </a:p>
                    <a:p>
                      <a:pPr marL="0" indent="0">
                        <a:spcAft>
                          <a:spcPts val="600"/>
                        </a:spcAft>
                        <a:buFont typeface="Arial" panose="020B0604020202020204" pitchFamily="34" charset="0"/>
                        <a:buNone/>
                      </a:pPr>
                      <a:r>
                        <a:rPr lang="en-US" sz="1200" baseline="0" dirty="0" smtClean="0">
                          <a:solidFill>
                            <a:schemeClr val="tx1"/>
                          </a:solidFill>
                          <a:latin typeface="Georgia" panose="02040502050405020303" pitchFamily="18" charset="0"/>
                        </a:rPr>
                        <a:t>Use your creativity to make something unique. It could be an art project, building something, or anything else that uses your imagination. </a:t>
                      </a:r>
                      <a:endParaRPr lang="en-US" sz="1200" dirty="0">
                        <a:solidFill>
                          <a:schemeClr val="tx1"/>
                        </a:solidFill>
                        <a:latin typeface="Georgia" panose="02040502050405020303"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200" b="1" dirty="0" smtClean="0">
                          <a:solidFill>
                            <a:schemeClr val="tx1"/>
                          </a:solidFill>
                          <a:latin typeface="Georgia" panose="02040502050405020303" pitchFamily="18" charset="0"/>
                        </a:rPr>
                        <a:t>“The Guy</a:t>
                      </a:r>
                      <a:r>
                        <a:rPr lang="en-US" sz="1200" b="1" baseline="0" dirty="0" smtClean="0">
                          <a:solidFill>
                            <a:schemeClr val="tx1"/>
                          </a:solidFill>
                          <a:latin typeface="Georgia" panose="02040502050405020303" pitchFamily="18" charset="0"/>
                        </a:rPr>
                        <a:t> in the Glass” </a:t>
                      </a:r>
                      <a:r>
                        <a:rPr lang="en-US" sz="1200" baseline="0" dirty="0" smtClean="0">
                          <a:solidFill>
                            <a:schemeClr val="tx1"/>
                          </a:solidFill>
                          <a:latin typeface="Georgia" panose="02040502050405020303" pitchFamily="18" charset="0"/>
                        </a:rPr>
                        <a:t>by Peter Dale Wimbrow, Sr.</a:t>
                      </a:r>
                    </a:p>
                    <a:p>
                      <a:pPr marL="0" indent="0">
                        <a:buFont typeface="Arial" panose="020B0604020202020204" pitchFamily="34" charset="0"/>
                        <a:buNone/>
                      </a:pPr>
                      <a:endParaRPr lang="en-US" sz="1200" baseline="0" dirty="0" smtClean="0">
                        <a:solidFill>
                          <a:schemeClr val="tx1"/>
                        </a:solidFill>
                        <a:latin typeface="Georgia" panose="02040502050405020303" pitchFamily="18" charset="0"/>
                      </a:endParaRPr>
                    </a:p>
                    <a:p>
                      <a:pPr marL="0" indent="0">
                        <a:buFont typeface="Arial" panose="020B0604020202020204" pitchFamily="34" charset="0"/>
                        <a:buNone/>
                      </a:pPr>
                      <a:r>
                        <a:rPr lang="en-US" sz="1200" baseline="0" dirty="0" smtClean="0">
                          <a:solidFill>
                            <a:schemeClr val="tx1"/>
                          </a:solidFill>
                          <a:latin typeface="Georgia" panose="02040502050405020303" pitchFamily="18" charset="0"/>
                        </a:rPr>
                        <a:t>This poem is about being honest with yourself, don’t just believe what others say about you. </a:t>
                      </a:r>
                    </a:p>
                    <a:p>
                      <a:pPr marL="0" indent="0">
                        <a:buFont typeface="Arial" panose="020B0604020202020204" pitchFamily="34" charset="0"/>
                        <a:buNone/>
                      </a:pPr>
                      <a:endParaRPr lang="en-US" sz="1200" baseline="0" dirty="0" smtClean="0">
                        <a:solidFill>
                          <a:schemeClr val="tx1"/>
                        </a:solidFill>
                        <a:latin typeface="Georgia" panose="02040502050405020303" pitchFamily="18" charset="0"/>
                      </a:endParaRPr>
                    </a:p>
                    <a:p>
                      <a:pPr marL="0" indent="0">
                        <a:buFont typeface="Arial" panose="020B0604020202020204" pitchFamily="34" charset="0"/>
                        <a:buNone/>
                      </a:pPr>
                      <a:r>
                        <a:rPr lang="en-US" sz="1200" baseline="0" dirty="0" smtClean="0">
                          <a:solidFill>
                            <a:schemeClr val="tx1"/>
                          </a:solidFill>
                          <a:latin typeface="Georgia" panose="02040502050405020303" pitchFamily="18" charset="0"/>
                        </a:rPr>
                        <a:t>Draw a self-portrait and label it with the positive things you see in yourself.</a:t>
                      </a:r>
                      <a:endParaRPr lang="en-US" sz="1200" dirty="0">
                        <a:solidFill>
                          <a:schemeClr val="tx1"/>
                        </a:solidFill>
                        <a:latin typeface="Georgia" panose="02040502050405020303"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Aft>
                          <a:spcPts val="600"/>
                        </a:spcAft>
                        <a:buFont typeface="Arial" panose="020B0604020202020204" pitchFamily="34" charset="0"/>
                        <a:buNone/>
                      </a:pPr>
                      <a:r>
                        <a:rPr lang="en-US" sz="1200" dirty="0">
                          <a:solidFill>
                            <a:schemeClr val="tx1"/>
                          </a:solidFill>
                          <a:latin typeface="Georgia" panose="02040502050405020303" pitchFamily="18" charset="0"/>
                        </a:rPr>
                        <a:t>Our</a:t>
                      </a:r>
                      <a:r>
                        <a:rPr lang="en-US" sz="1200" baseline="0" dirty="0">
                          <a:solidFill>
                            <a:schemeClr val="tx1"/>
                          </a:solidFill>
                          <a:latin typeface="Georgia" panose="02040502050405020303" pitchFamily="18" charset="0"/>
                        </a:rPr>
                        <a:t> life principle of the month is </a:t>
                      </a:r>
                      <a:r>
                        <a:rPr lang="en-US" sz="1200" b="1" u="sng" baseline="0" dirty="0" smtClean="0">
                          <a:solidFill>
                            <a:schemeClr val="tx1"/>
                          </a:solidFill>
                          <a:latin typeface="Georgia" panose="02040502050405020303" pitchFamily="18" charset="0"/>
                        </a:rPr>
                        <a:t>initiative</a:t>
                      </a:r>
                      <a:r>
                        <a:rPr lang="en-US" sz="1200" baseline="0" dirty="0" smtClean="0">
                          <a:solidFill>
                            <a:schemeClr val="tx1"/>
                          </a:solidFill>
                          <a:latin typeface="Georgia" panose="02040502050405020303" pitchFamily="18" charset="0"/>
                        </a:rPr>
                        <a:t>. </a:t>
                      </a:r>
                      <a:r>
                        <a:rPr lang="en-US" sz="1200" b="1" u="sng" baseline="0" dirty="0" smtClean="0">
                          <a:solidFill>
                            <a:schemeClr val="tx1"/>
                          </a:solidFill>
                          <a:latin typeface="Georgia" panose="02040502050405020303" pitchFamily="18" charset="0"/>
                        </a:rPr>
                        <a:t>Initiative</a:t>
                      </a:r>
                      <a:r>
                        <a:rPr lang="en-US" sz="1200" baseline="0" dirty="0" smtClean="0">
                          <a:solidFill>
                            <a:schemeClr val="tx1"/>
                          </a:solidFill>
                          <a:latin typeface="Georgia" panose="02040502050405020303" pitchFamily="18" charset="0"/>
                        </a:rPr>
                        <a:t> is seeing that something needs to be done, and doing it.</a:t>
                      </a:r>
                      <a:br>
                        <a:rPr lang="en-US" sz="1200" baseline="0" dirty="0" smtClean="0">
                          <a:solidFill>
                            <a:schemeClr val="tx1"/>
                          </a:solidFill>
                          <a:latin typeface="Georgia" panose="02040502050405020303" pitchFamily="18" charset="0"/>
                        </a:rPr>
                      </a:br>
                      <a:endParaRPr lang="en-US" sz="1200" baseline="0" dirty="0">
                        <a:solidFill>
                          <a:schemeClr val="tx1"/>
                        </a:solidFill>
                        <a:latin typeface="Georgia" panose="02040502050405020303" pitchFamily="18" charset="0"/>
                      </a:endParaRPr>
                    </a:p>
                    <a:p>
                      <a:pPr marL="0" indent="0">
                        <a:spcAft>
                          <a:spcPts val="600"/>
                        </a:spcAft>
                        <a:buFont typeface="Arial" panose="020B0604020202020204" pitchFamily="34" charset="0"/>
                        <a:buNone/>
                      </a:pPr>
                      <a:r>
                        <a:rPr lang="en-US" sz="1200" dirty="0" smtClean="0">
                          <a:solidFill>
                            <a:schemeClr val="tx1"/>
                          </a:solidFill>
                          <a:latin typeface="Georgia" panose="02040502050405020303" pitchFamily="18" charset="0"/>
                        </a:rPr>
                        <a:t>Learn more</a:t>
                      </a:r>
                      <a:r>
                        <a:rPr lang="en-US" sz="1200" baseline="0" dirty="0" smtClean="0">
                          <a:solidFill>
                            <a:schemeClr val="tx1"/>
                          </a:solidFill>
                          <a:latin typeface="Georgia" panose="02040502050405020303" pitchFamily="18" charset="0"/>
                        </a:rPr>
                        <a:t> about our Life Principle </a:t>
                      </a:r>
                      <a:r>
                        <a:rPr lang="en-US" sz="1200" b="1" u="sng" baseline="0" dirty="0" smtClean="0">
                          <a:solidFill>
                            <a:schemeClr val="tx1"/>
                          </a:solidFill>
                          <a:latin typeface="Georgia" panose="02040502050405020303" pitchFamily="18" charset="0"/>
                        </a:rPr>
                        <a:t>Initiative </a:t>
                      </a:r>
                      <a:r>
                        <a:rPr lang="en-US" sz="1200" b="0" i="0" u="none" baseline="0" dirty="0" smtClean="0">
                          <a:solidFill>
                            <a:schemeClr val="tx1"/>
                          </a:solidFill>
                          <a:latin typeface="Georgia" panose="02040502050405020303" pitchFamily="18" charset="0"/>
                        </a:rPr>
                        <a:t>by watching this video by Rocket Kids. </a:t>
                      </a:r>
                      <a:r>
                        <a:rPr lang="en-US" sz="1200" b="0" i="0" u="none" baseline="0" dirty="0" smtClean="0">
                          <a:solidFill>
                            <a:schemeClr val="tx1"/>
                          </a:solidFill>
                          <a:latin typeface="Georgia" panose="02040502050405020303" pitchFamily="18" charset="0"/>
                          <a:hlinkClick r:id="rId3"/>
                        </a:rPr>
                        <a:t>https://www.youtube.com/watch?v=ALtsSru4jzE&amp;ab_channel=RocketKids</a:t>
                      </a:r>
                      <a:endParaRPr lang="en-US" sz="1200" b="0" i="0" u="none" baseline="0" dirty="0" smtClean="0">
                        <a:solidFill>
                          <a:schemeClr val="tx1"/>
                        </a:solidFill>
                        <a:latin typeface="Georgia" panose="02040502050405020303"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1293663"/>
                  </a:ext>
                </a:extLst>
              </a:tr>
            </a:tbl>
          </a:graphicData>
        </a:graphic>
      </p:graphicFrame>
      <p:sp>
        <p:nvSpPr>
          <p:cNvPr id="3" name="Title 1">
            <a:extLst>
              <a:ext uri="{FF2B5EF4-FFF2-40B4-BE49-F238E27FC236}">
                <a16:creationId xmlns:a16="http://schemas.microsoft.com/office/drawing/2014/main" id="{E6640C1B-40A5-D540-BF41-67A85FA05E25}"/>
              </a:ext>
            </a:extLst>
          </p:cNvPr>
          <p:cNvSpPr>
            <a:spLocks noGrp="1"/>
          </p:cNvSpPr>
          <p:nvPr>
            <p:ph type="title"/>
          </p:nvPr>
        </p:nvSpPr>
        <p:spPr>
          <a:xfrm>
            <a:off x="0" y="0"/>
            <a:ext cx="9144000" cy="1020762"/>
          </a:xfrm>
        </p:spPr>
        <p:style>
          <a:lnRef idx="0">
            <a:schemeClr val="accent1"/>
          </a:lnRef>
          <a:fillRef idx="3">
            <a:schemeClr val="accent1"/>
          </a:fillRef>
          <a:effectRef idx="3">
            <a:schemeClr val="accent1"/>
          </a:effectRef>
          <a:fontRef idx="minor">
            <a:schemeClr val="lt1"/>
          </a:fontRef>
        </p:style>
        <p:txBody>
          <a:bodyPr>
            <a:noAutofit/>
          </a:bodyPr>
          <a:lstStyle/>
          <a:p>
            <a:r>
              <a:rPr lang="en-US" sz="3000" b="1" u="sng" dirty="0">
                <a:latin typeface="Georgia" panose="02040502050405020303" pitchFamily="18" charset="0"/>
              </a:rPr>
              <a:t>Virtual Friday Home-to-School Connection</a:t>
            </a:r>
            <a:endParaRPr lang="en-US" sz="3000" u="sng" dirty="0">
              <a:latin typeface="Georgia" panose="02040502050405020303" pitchFamily="18" charset="0"/>
            </a:endParaRPr>
          </a:p>
        </p:txBody>
      </p:sp>
      <p:sp>
        <p:nvSpPr>
          <p:cNvPr id="5" name="Content Placeholder 2">
            <a:extLst>
              <a:ext uri="{FF2B5EF4-FFF2-40B4-BE49-F238E27FC236}">
                <a16:creationId xmlns:a16="http://schemas.microsoft.com/office/drawing/2014/main" id="{8B8354E3-93DD-DA42-94A8-538DDE14767B}"/>
              </a:ext>
            </a:extLst>
          </p:cNvPr>
          <p:cNvSpPr txBox="1">
            <a:spLocks/>
          </p:cNvSpPr>
          <p:nvPr/>
        </p:nvSpPr>
        <p:spPr>
          <a:xfrm>
            <a:off x="45720" y="1020762"/>
            <a:ext cx="9052560" cy="157003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200" b="1" dirty="0">
                <a:latin typeface="Georgia" panose="02040502050405020303" pitchFamily="18" charset="0"/>
              </a:rPr>
              <a:t>Week 1:</a:t>
            </a:r>
          </a:p>
          <a:p>
            <a:pPr marL="0" indent="0">
              <a:buFont typeface="Arial" panose="020B0604020202020204" pitchFamily="34" charset="0"/>
              <a:buNone/>
            </a:pPr>
            <a:r>
              <a:rPr lang="en-US" sz="2200" dirty="0">
                <a:latin typeface="Georgia" panose="02040502050405020303" pitchFamily="18" charset="0"/>
              </a:rPr>
              <a:t>View the PowerPoint as a family, or on your own, and send your teacher an email sharing your favorite part of this month’s AHCS curriculum.</a:t>
            </a:r>
          </a:p>
          <a:p>
            <a:pPr marL="0" indent="0">
              <a:buNone/>
            </a:pPr>
            <a:r>
              <a:rPr lang="en-US" sz="2200" b="1" dirty="0">
                <a:latin typeface="Georgia" panose="02040502050405020303" pitchFamily="18" charset="0"/>
              </a:rPr>
              <a:t>Weeks 2 – 4: </a:t>
            </a:r>
            <a:r>
              <a:rPr lang="en-US" sz="2200" dirty="0">
                <a:latin typeface="Georgia" panose="02040502050405020303" pitchFamily="18" charset="0"/>
                <a:cs typeface="Calibri Light" panose="020F0302020204030204" pitchFamily="34" charset="0"/>
              </a:rPr>
              <a:t>Choice </a:t>
            </a:r>
            <a:r>
              <a:rPr lang="en-US" sz="2200" dirty="0" smtClean="0">
                <a:latin typeface="Georgia" panose="02040502050405020303" pitchFamily="18" charset="0"/>
                <a:cs typeface="Calibri Light" panose="020F0302020204030204" pitchFamily="34" charset="0"/>
              </a:rPr>
              <a:t>Board</a:t>
            </a:r>
            <a:endParaRPr lang="en-US" sz="2200" dirty="0">
              <a:latin typeface="Georgia" panose="02040502050405020303" pitchFamily="18" charset="0"/>
              <a:cs typeface="Calibri Light" panose="020F0302020204030204" pitchFamily="34" charset="0"/>
            </a:endParaRPr>
          </a:p>
        </p:txBody>
      </p:sp>
    </p:spTree>
    <p:extLst>
      <p:ext uri="{BB962C8B-B14F-4D97-AF65-F5344CB8AC3E}">
        <p14:creationId xmlns:p14="http://schemas.microsoft.com/office/powerpoint/2010/main" val="21111281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4002" y="838200"/>
            <a:ext cx="5795995" cy="1833265"/>
          </a:xfrm>
          <a:prstGeom prst="rect">
            <a:avLst/>
          </a:prstGeom>
          <a:noFill/>
          <a:ln w="19050">
            <a:noFill/>
          </a:ln>
        </p:spPr>
        <p:txBody>
          <a:bodyPr wrap="none" lIns="91440" tIns="45720" rIns="91440" bIns="45720">
            <a:prstTxWarp prst="textWave1">
              <a:avLst/>
            </a:prstTxWarp>
            <a:spAutoFit/>
          </a:bodyPr>
          <a:lstStyle/>
          <a:p>
            <a:pPr algn="ctr"/>
            <a:r>
              <a:rPr lang="en-US" sz="5400" b="1" u="sng" cap="small" spc="0" dirty="0">
                <a:ln w="28575">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eorgia" panose="02040502050405020303" pitchFamily="18" charset="0"/>
              </a:rPr>
              <a:t>Birthdays</a:t>
            </a:r>
            <a:endParaRPr lang="en-US" sz="5400" b="1" cap="small" spc="0" dirty="0">
              <a:ln w="28575">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7" name="Rectangle 6"/>
          <p:cNvSpPr/>
          <p:nvPr/>
        </p:nvSpPr>
        <p:spPr>
          <a:xfrm>
            <a:off x="228600" y="3733799"/>
            <a:ext cx="8763000" cy="761999"/>
          </a:xfrm>
          <a:prstGeom prst="rect">
            <a:avLst/>
          </a:prstGeom>
          <a:noFill/>
        </p:spPr>
        <p:txBody>
          <a:bodyPr wrap="none" lIns="91440" tIns="45720" rIns="91440" bIns="45720">
            <a:prstTxWarp prst="textPlain">
              <a:avLst/>
            </a:prstTxWarp>
            <a:spAutoFit/>
          </a:bodyPr>
          <a:lstStyle/>
          <a:p>
            <a:pPr marL="0" indent="0" algn="ctr">
              <a:buNone/>
            </a:pPr>
            <a:r>
              <a:rPr lang="en-US" sz="5400" b="1" cap="small" spc="0" dirty="0">
                <a:ln w="38100">
                  <a:solidFill>
                    <a:schemeClr val="tx2">
                      <a:lumMod val="50000"/>
                    </a:schemeClr>
                  </a:solidFill>
                  <a:prstDash val="solid"/>
                </a:ln>
                <a:solidFill>
                  <a:srgbClr val="C00000"/>
                </a:solidFill>
                <a:effectLst/>
                <a:latin typeface="Georgia" panose="02040502050405020303" pitchFamily="18" charset="0"/>
              </a:rPr>
              <a:t>Announcements</a:t>
            </a:r>
            <a:endParaRPr lang="en-US" sz="5400" b="1" cap="small" spc="0" dirty="0">
              <a:ln w="38100">
                <a:solidFill>
                  <a:schemeClr val="tx2">
                    <a:lumMod val="50000"/>
                  </a:schemeClr>
                </a:solidFill>
                <a:prstDash val="solid"/>
              </a:ln>
              <a:solidFill>
                <a:srgbClr val="C00000"/>
              </a:solidFill>
              <a:effectLst/>
            </a:endParaRPr>
          </a:p>
        </p:txBody>
      </p:sp>
      <p:sp>
        <p:nvSpPr>
          <p:cNvPr id="8" name="Rectangle 7"/>
          <p:cNvSpPr/>
          <p:nvPr/>
        </p:nvSpPr>
        <p:spPr>
          <a:xfrm>
            <a:off x="3975150" y="2715946"/>
            <a:ext cx="1269899" cy="923330"/>
          </a:xfrm>
          <a:prstGeom prst="rect">
            <a:avLst/>
          </a:prstGeom>
          <a:noFill/>
        </p:spPr>
        <p:txBody>
          <a:bodyPr wrap="none" lIns="91440" tIns="45720" rIns="91440" bIns="45720">
            <a:spAutoFit/>
          </a:bodyPr>
          <a:lstStyle/>
          <a:p>
            <a:pPr algn="ctr"/>
            <a:r>
              <a:rPr lang="en-US" sz="5400" b="1" cap="none" spc="0" dirty="0">
                <a:ln w="6600">
                  <a:solidFill>
                    <a:srgbClr val="C00000"/>
                  </a:solidFill>
                  <a:prstDash val="solid"/>
                </a:ln>
                <a:solidFill>
                  <a:schemeClr val="tx2">
                    <a:lumMod val="75000"/>
                  </a:schemeClr>
                </a:solidFill>
                <a:effectLst>
                  <a:outerShdw dist="38100" dir="2700000" algn="tl" rotWithShape="0">
                    <a:schemeClr val="accent2"/>
                  </a:outerShdw>
                </a:effectLst>
              </a:rPr>
              <a:t>and</a:t>
            </a:r>
          </a:p>
        </p:txBody>
      </p:sp>
    </p:spTree>
    <p:extLst>
      <p:ext uri="{BB962C8B-B14F-4D97-AF65-F5344CB8AC3E}">
        <p14:creationId xmlns:p14="http://schemas.microsoft.com/office/powerpoint/2010/main" val="4578077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0"/>
            <a:ext cx="8382000" cy="4541838"/>
          </a:xfrm>
        </p:spPr>
        <p:txBody>
          <a:bodyPr>
            <a:noAutofit/>
          </a:bodyPr>
          <a:lstStyle/>
          <a:p>
            <a:pPr marL="0" indent="0">
              <a:spcBef>
                <a:spcPts val="0"/>
              </a:spcBef>
              <a:spcAft>
                <a:spcPts val="1200"/>
              </a:spcAft>
              <a:buNone/>
            </a:pPr>
            <a:r>
              <a:rPr lang="en-US" sz="2000" b="1" u="sng" dirty="0">
                <a:latin typeface="Georgia" panose="02040502050405020303" pitchFamily="18" charset="0"/>
              </a:rPr>
              <a:t>Rule </a:t>
            </a:r>
            <a:r>
              <a:rPr lang="en-US" sz="2000" b="1" u="sng" dirty="0" smtClean="0">
                <a:latin typeface="Georgia" panose="02040502050405020303" pitchFamily="18" charset="0"/>
              </a:rPr>
              <a:t>7:</a:t>
            </a:r>
            <a:endParaRPr lang="en-US" sz="2000" b="1" u="sng" dirty="0">
              <a:latin typeface="Georgia" panose="02040502050405020303" pitchFamily="18" charset="0"/>
            </a:endParaRPr>
          </a:p>
          <a:p>
            <a:pPr marL="0" indent="0">
              <a:spcBef>
                <a:spcPts val="0"/>
              </a:spcBef>
              <a:spcAft>
                <a:spcPts val="1200"/>
              </a:spcAft>
              <a:buNone/>
            </a:pPr>
            <a:r>
              <a:rPr lang="en-US" sz="2000" dirty="0" smtClean="0">
                <a:latin typeface="Georgia" panose="02040502050405020303" pitchFamily="18" charset="0"/>
              </a:rPr>
              <a:t>When you cough, or sneeze, or burp, it is appropriate to turn your head away from others and cover your mouth with the full part of your hand. Using a fist is not acceptable. Afterward, you should say, “Excuse me.”</a:t>
            </a:r>
            <a:endParaRPr lang="en-US" sz="2000" dirty="0">
              <a:latin typeface="Georgia" panose="02040502050405020303" pitchFamily="18" charset="0"/>
            </a:endParaRPr>
          </a:p>
          <a:p>
            <a:pPr marL="0" indent="0">
              <a:spcBef>
                <a:spcPts val="0"/>
              </a:spcBef>
              <a:spcAft>
                <a:spcPts val="1200"/>
              </a:spcAft>
              <a:buNone/>
            </a:pPr>
            <a:r>
              <a:rPr lang="en-US" sz="2000" b="1" u="sng" dirty="0">
                <a:latin typeface="Georgia" panose="02040502050405020303" pitchFamily="18" charset="0"/>
              </a:rPr>
              <a:t>Rule </a:t>
            </a:r>
            <a:r>
              <a:rPr lang="en-US" sz="2000" b="1" u="sng" dirty="0" smtClean="0">
                <a:latin typeface="Georgia" panose="02040502050405020303" pitchFamily="18" charset="0"/>
              </a:rPr>
              <a:t>8:</a:t>
            </a:r>
            <a:endParaRPr lang="en-US" sz="2000" b="1" u="sng" dirty="0">
              <a:latin typeface="Georgia" panose="02040502050405020303" pitchFamily="18" charset="0"/>
            </a:endParaRPr>
          </a:p>
          <a:p>
            <a:pPr marL="0" indent="0">
              <a:spcBef>
                <a:spcPts val="0"/>
              </a:spcBef>
              <a:spcAft>
                <a:spcPts val="1200"/>
              </a:spcAft>
              <a:buNone/>
            </a:pPr>
            <a:r>
              <a:rPr lang="en-US" sz="2000" dirty="0" smtClean="0">
                <a:latin typeface="Georgia" panose="02040502050405020303" pitchFamily="18" charset="0"/>
              </a:rPr>
              <a:t>Do not smack your lips, tsk, roll your eyes, or show disrespect with gestures.</a:t>
            </a:r>
            <a:endParaRPr lang="en-US" sz="2000" dirty="0">
              <a:latin typeface="Georgia" panose="02040502050405020303" pitchFamily="18" charset="0"/>
            </a:endParaRPr>
          </a:p>
          <a:p>
            <a:pPr marL="0" indent="0">
              <a:spcBef>
                <a:spcPts val="0"/>
              </a:spcBef>
              <a:spcAft>
                <a:spcPts val="1200"/>
              </a:spcAft>
              <a:buNone/>
            </a:pPr>
            <a:r>
              <a:rPr lang="en-US" sz="2000" b="1" u="sng" dirty="0" smtClean="0">
                <a:latin typeface="Georgia" panose="02040502050405020303" pitchFamily="18" charset="0"/>
              </a:rPr>
              <a:t>Rule 9:</a:t>
            </a:r>
            <a:endParaRPr lang="en-US" sz="2000" dirty="0" smtClean="0">
              <a:latin typeface="Georgia" panose="02040502050405020303" pitchFamily="18" charset="0"/>
            </a:endParaRPr>
          </a:p>
          <a:p>
            <a:pPr marL="0" indent="0">
              <a:spcBef>
                <a:spcPts val="0"/>
              </a:spcBef>
              <a:spcAft>
                <a:spcPts val="1200"/>
              </a:spcAft>
              <a:buNone/>
            </a:pPr>
            <a:r>
              <a:rPr lang="en-US" sz="2000" dirty="0" smtClean="0">
                <a:latin typeface="Georgia" panose="02040502050405020303" pitchFamily="18" charset="0"/>
              </a:rPr>
              <a:t>Always say thank you when I give you something. If you do not say it within 3 seconds after receiving the item, I will take it back. There is no excuse for not showing appreciation.</a:t>
            </a:r>
          </a:p>
        </p:txBody>
      </p:sp>
      <p:sp>
        <p:nvSpPr>
          <p:cNvPr id="4" name="Title 1"/>
          <p:cNvSpPr>
            <a:spLocks noGrp="1"/>
          </p:cNvSpPr>
          <p:nvPr>
            <p:ph type="title"/>
          </p:nvPr>
        </p:nvSpPr>
        <p:spPr>
          <a:xfrm>
            <a:off x="0" y="76200"/>
            <a:ext cx="9144000" cy="868362"/>
          </a:xfrm>
        </p:spPr>
        <p:style>
          <a:lnRef idx="0">
            <a:schemeClr val="accent2"/>
          </a:lnRef>
          <a:fillRef idx="3">
            <a:schemeClr val="accent2"/>
          </a:fillRef>
          <a:effectRef idx="3">
            <a:schemeClr val="accent2"/>
          </a:effectRef>
          <a:fontRef idx="minor">
            <a:schemeClr val="lt1"/>
          </a:fontRef>
        </p:style>
        <p:txBody>
          <a:bodyPr>
            <a:normAutofit/>
          </a:bodyPr>
          <a:lstStyle/>
          <a:p>
            <a:r>
              <a:rPr lang="en-US" sz="4000" b="1" u="sng" dirty="0">
                <a:latin typeface="Georgia" panose="02040502050405020303" pitchFamily="18" charset="0"/>
              </a:rPr>
              <a:t>Essential 55</a:t>
            </a:r>
            <a:r>
              <a:rPr lang="en-US" sz="4000" dirty="0">
                <a:latin typeface="Georgia" panose="02040502050405020303" pitchFamily="18" charset="0"/>
              </a:rPr>
              <a:t> </a:t>
            </a:r>
            <a:r>
              <a:rPr lang="en-US" sz="2400" dirty="0">
                <a:latin typeface="Georgia" panose="02040502050405020303" pitchFamily="18" charset="0"/>
              </a:rPr>
              <a:t>by Ron </a:t>
            </a:r>
            <a:r>
              <a:rPr lang="en-US" sz="2400" dirty="0" smtClean="0">
                <a:latin typeface="Georgia" panose="02040502050405020303" pitchFamily="18" charset="0"/>
              </a:rPr>
              <a:t>Clark</a:t>
            </a:r>
            <a:endParaRPr lang="en-US" sz="1800" i="1" u="sng" dirty="0">
              <a:latin typeface="Georgia" panose="02040502050405020303" pitchFamily="18" charset="0"/>
            </a:endParaRPr>
          </a:p>
        </p:txBody>
      </p:sp>
    </p:spTree>
    <p:extLst>
      <p:ext uri="{BB962C8B-B14F-4D97-AF65-F5344CB8AC3E}">
        <p14:creationId xmlns:p14="http://schemas.microsoft.com/office/powerpoint/2010/main" val="812488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334000"/>
          </a:xfrm>
        </p:spPr>
        <p:txBody>
          <a:bodyPr>
            <a:noAutofit/>
          </a:bodyPr>
          <a:lstStyle/>
          <a:p>
            <a:pPr marL="0" indent="0">
              <a:spcBef>
                <a:spcPts val="0"/>
              </a:spcBef>
              <a:spcAft>
                <a:spcPts val="1200"/>
              </a:spcAft>
              <a:buNone/>
            </a:pPr>
            <a:r>
              <a:rPr lang="en-US" sz="2000" b="1" u="sng" dirty="0">
                <a:latin typeface="Georgia" panose="02040502050405020303" pitchFamily="18" charset="0"/>
              </a:rPr>
              <a:t>Rule 10:</a:t>
            </a:r>
            <a:endParaRPr lang="en-US" sz="2000" dirty="0">
              <a:latin typeface="Georgia" panose="02040502050405020303" pitchFamily="18" charset="0"/>
            </a:endParaRPr>
          </a:p>
          <a:p>
            <a:pPr marL="0" indent="0">
              <a:spcBef>
                <a:spcPts val="0"/>
              </a:spcBef>
              <a:spcAft>
                <a:spcPts val="1200"/>
              </a:spcAft>
              <a:buNone/>
            </a:pPr>
            <a:r>
              <a:rPr lang="en-US" sz="2000" dirty="0">
                <a:latin typeface="Georgia" panose="02040502050405020303" pitchFamily="18" charset="0"/>
              </a:rPr>
              <a:t>When you are given something from someone, never insult that person by making negative comments about the gift or by insinuating that it wasn’t appreciated.</a:t>
            </a:r>
          </a:p>
          <a:p>
            <a:pPr marL="0" indent="0">
              <a:spcBef>
                <a:spcPts val="0"/>
              </a:spcBef>
              <a:spcAft>
                <a:spcPts val="1200"/>
              </a:spcAft>
              <a:buNone/>
            </a:pPr>
            <a:r>
              <a:rPr lang="en-US" sz="2000" b="1" u="sng" dirty="0" smtClean="0">
                <a:latin typeface="Georgia" panose="02040502050405020303" pitchFamily="18" charset="0"/>
              </a:rPr>
              <a:t>Rule 11:</a:t>
            </a:r>
            <a:endParaRPr lang="en-US" sz="2000" b="1" u="sng" dirty="0">
              <a:latin typeface="Georgia" panose="02040502050405020303" pitchFamily="18" charset="0"/>
            </a:endParaRPr>
          </a:p>
          <a:p>
            <a:pPr marL="0" indent="0">
              <a:spcBef>
                <a:spcPts val="0"/>
              </a:spcBef>
              <a:spcAft>
                <a:spcPts val="1200"/>
              </a:spcAft>
              <a:buNone/>
            </a:pPr>
            <a:r>
              <a:rPr lang="en-US" sz="2000" dirty="0" smtClean="0">
                <a:latin typeface="Georgia" panose="02040502050405020303" pitchFamily="18" charset="0"/>
              </a:rPr>
              <a:t>Surprise others by performing random acts of kindness. Go out of your way to do something surprisingly kind and generous for someone at least once a month.</a:t>
            </a:r>
            <a:endParaRPr lang="en-US" sz="2000" dirty="0">
              <a:latin typeface="Georgia" panose="02040502050405020303" pitchFamily="18" charset="0"/>
            </a:endParaRPr>
          </a:p>
          <a:p>
            <a:pPr marL="0" indent="0">
              <a:spcBef>
                <a:spcPts val="0"/>
              </a:spcBef>
              <a:spcAft>
                <a:spcPts val="1200"/>
              </a:spcAft>
              <a:buNone/>
            </a:pPr>
            <a:r>
              <a:rPr lang="en-US" sz="2000" b="1" u="sng" dirty="0">
                <a:latin typeface="Georgia" panose="02040502050405020303" pitchFamily="18" charset="0"/>
              </a:rPr>
              <a:t>Rule </a:t>
            </a:r>
            <a:r>
              <a:rPr lang="en-US" sz="2000" b="1" u="sng" dirty="0" smtClean="0">
                <a:latin typeface="Georgia" panose="02040502050405020303" pitchFamily="18" charset="0"/>
              </a:rPr>
              <a:t>12:</a:t>
            </a:r>
            <a:endParaRPr lang="en-US" sz="2000" b="1" u="sng" dirty="0">
              <a:latin typeface="Georgia" panose="02040502050405020303" pitchFamily="18" charset="0"/>
            </a:endParaRPr>
          </a:p>
          <a:p>
            <a:pPr marL="0" indent="0">
              <a:spcBef>
                <a:spcPts val="0"/>
              </a:spcBef>
              <a:spcAft>
                <a:spcPts val="1200"/>
              </a:spcAft>
              <a:buNone/>
            </a:pPr>
            <a:r>
              <a:rPr lang="en-US" sz="2000" dirty="0" smtClean="0">
                <a:latin typeface="Georgia" panose="02040502050405020303" pitchFamily="18" charset="0"/>
              </a:rPr>
              <a:t>Occasionally we may grade each other’s papers as a group. When grading other students’ papers, if you give someone an incorrect grade, whether it is higher or lower than they deserve, the amount of the grade differs from the actual grade will be deducted from your paper. The only marks you are allowed to make on others’ papers are an “X” and the number they got incorrect.</a:t>
            </a:r>
          </a:p>
        </p:txBody>
      </p:sp>
      <p:sp>
        <p:nvSpPr>
          <p:cNvPr id="4" name="Title 1"/>
          <p:cNvSpPr>
            <a:spLocks noGrp="1"/>
          </p:cNvSpPr>
          <p:nvPr>
            <p:ph type="title"/>
          </p:nvPr>
        </p:nvSpPr>
        <p:spPr>
          <a:xfrm>
            <a:off x="0" y="76200"/>
            <a:ext cx="9144000" cy="868362"/>
          </a:xfrm>
        </p:spPr>
        <p:style>
          <a:lnRef idx="0">
            <a:schemeClr val="accent2"/>
          </a:lnRef>
          <a:fillRef idx="3">
            <a:schemeClr val="accent2"/>
          </a:fillRef>
          <a:effectRef idx="3">
            <a:schemeClr val="accent2"/>
          </a:effectRef>
          <a:fontRef idx="minor">
            <a:schemeClr val="lt1"/>
          </a:fontRef>
        </p:style>
        <p:txBody>
          <a:bodyPr>
            <a:normAutofit/>
          </a:bodyPr>
          <a:lstStyle/>
          <a:p>
            <a:r>
              <a:rPr lang="en-US" sz="4000" b="1" u="sng" dirty="0">
                <a:latin typeface="Georgia" panose="02040502050405020303" pitchFamily="18" charset="0"/>
              </a:rPr>
              <a:t>Essential 55</a:t>
            </a:r>
            <a:r>
              <a:rPr lang="en-US" sz="4000" dirty="0">
                <a:latin typeface="Georgia" panose="02040502050405020303" pitchFamily="18" charset="0"/>
              </a:rPr>
              <a:t> </a:t>
            </a:r>
            <a:r>
              <a:rPr lang="en-US" sz="2400" dirty="0">
                <a:latin typeface="Georgia" panose="02040502050405020303" pitchFamily="18" charset="0"/>
              </a:rPr>
              <a:t>by Ron Clark </a:t>
            </a:r>
            <a:r>
              <a:rPr lang="en-US" sz="1800" i="1" dirty="0">
                <a:latin typeface="Georgia" panose="02040502050405020303" pitchFamily="18" charset="0"/>
              </a:rPr>
              <a:t>continued</a:t>
            </a:r>
            <a:endParaRPr lang="en-US" sz="1800" i="1" u="sng" dirty="0">
              <a:latin typeface="Georgia" panose="02040502050405020303" pitchFamily="18" charset="0"/>
            </a:endParaRPr>
          </a:p>
        </p:txBody>
      </p:sp>
    </p:spTree>
    <p:extLst>
      <p:ext uri="{BB962C8B-B14F-4D97-AF65-F5344CB8AC3E}">
        <p14:creationId xmlns:p14="http://schemas.microsoft.com/office/powerpoint/2010/main" val="1158011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style>
          <a:lnRef idx="0">
            <a:schemeClr val="accent1"/>
          </a:lnRef>
          <a:fillRef idx="3">
            <a:schemeClr val="accent1"/>
          </a:fillRef>
          <a:effectRef idx="3">
            <a:schemeClr val="accent1"/>
          </a:effectRef>
          <a:fontRef idx="minor">
            <a:schemeClr val="lt1"/>
          </a:fontRef>
        </p:style>
        <p:txBody>
          <a:bodyPr>
            <a:normAutofit/>
          </a:bodyPr>
          <a:lstStyle/>
          <a:p>
            <a:r>
              <a:rPr lang="en-US" sz="3200" b="1" u="sng" dirty="0">
                <a:latin typeface="Georgia" panose="02040502050405020303" pitchFamily="18" charset="0"/>
              </a:rPr>
              <a:t>George Washington’s Rules of Civility:</a:t>
            </a:r>
            <a:endParaRPr lang="en-US" sz="3200" b="1" dirty="0">
              <a:latin typeface="Georgia" panose="02040502050405020303" pitchFamily="18" charset="0"/>
            </a:endParaRPr>
          </a:p>
        </p:txBody>
      </p:sp>
      <p:sp>
        <p:nvSpPr>
          <p:cNvPr id="3" name="Content Placeholder 2"/>
          <p:cNvSpPr>
            <a:spLocks noGrp="1"/>
          </p:cNvSpPr>
          <p:nvPr>
            <p:ph idx="1"/>
          </p:nvPr>
        </p:nvSpPr>
        <p:spPr>
          <a:xfrm>
            <a:off x="457200" y="1600200"/>
            <a:ext cx="8229600" cy="3657600"/>
          </a:xfrm>
        </p:spPr>
        <p:txBody>
          <a:bodyPr>
            <a:normAutofit fontScale="85000" lnSpcReduction="20000"/>
          </a:bodyPr>
          <a:lstStyle/>
          <a:p>
            <a:pPr marL="0" indent="0">
              <a:spcAft>
                <a:spcPts val="1200"/>
              </a:spcAft>
              <a:buNone/>
            </a:pPr>
            <a:r>
              <a:rPr lang="en-US" sz="2800" b="1" dirty="0">
                <a:latin typeface="Georgia" panose="02040502050405020303" pitchFamily="18" charset="0"/>
                <a:cs typeface="Times New Roman" panose="02020603050405020304" pitchFamily="18" charset="0"/>
              </a:rPr>
              <a:t>#</a:t>
            </a:r>
            <a:r>
              <a:rPr lang="en-US" sz="2800" b="1" dirty="0" smtClean="0">
                <a:latin typeface="Georgia" panose="02040502050405020303" pitchFamily="18" charset="0"/>
                <a:cs typeface="Times New Roman" panose="02020603050405020304" pitchFamily="18" charset="0"/>
              </a:rPr>
              <a:t>85:</a:t>
            </a:r>
            <a:r>
              <a:rPr lang="en-US" sz="2800" b="1" dirty="0">
                <a:latin typeface="Georgia" panose="02040502050405020303" pitchFamily="18" charset="0"/>
                <a:cs typeface="Times New Roman" panose="02020603050405020304" pitchFamily="18" charset="0"/>
              </a:rPr>
              <a:t>	</a:t>
            </a:r>
            <a:r>
              <a:rPr lang="en-US" sz="2800" dirty="0" smtClean="0">
                <a:latin typeface="Georgia" panose="02040502050405020303" pitchFamily="18" charset="0"/>
                <a:cs typeface="Times New Roman" panose="02020603050405020304" pitchFamily="18" charset="0"/>
              </a:rPr>
              <a:t>In Company of these Higher Quality than yourself Speak not </a:t>
            </a:r>
            <a:r>
              <a:rPr lang="en-US" sz="2800" dirty="0" smtClean="0">
                <a:latin typeface="Georgia" panose="02040502050405020303" pitchFamily="18" charset="0"/>
                <a:cs typeface="Times New Roman" panose="02020603050405020304" pitchFamily="18" charset="0"/>
              </a:rPr>
              <a:t>til</a:t>
            </a:r>
            <a:r>
              <a:rPr lang="en-US" sz="2800" dirty="0" smtClean="0">
                <a:latin typeface="Georgia" panose="02040502050405020303" pitchFamily="18" charset="0"/>
                <a:cs typeface="Times New Roman" panose="02020603050405020304" pitchFamily="18" charset="0"/>
              </a:rPr>
              <a:t> you are asked a Question then </a:t>
            </a:r>
            <a:r>
              <a:rPr lang="en-US" sz="2800" dirty="0">
                <a:latin typeface="Georgia" panose="02040502050405020303" pitchFamily="18" charset="0"/>
                <a:cs typeface="Times New Roman" panose="02020603050405020304" pitchFamily="18" charset="0"/>
              </a:rPr>
              <a:t>S</a:t>
            </a:r>
            <a:r>
              <a:rPr lang="en-US" sz="2800" dirty="0" smtClean="0">
                <a:latin typeface="Georgia" panose="02040502050405020303" pitchFamily="18" charset="0"/>
                <a:cs typeface="Times New Roman" panose="02020603050405020304" pitchFamily="18" charset="0"/>
              </a:rPr>
              <a:t>tand upright put of your Hat &amp; Answer in few words.</a:t>
            </a:r>
            <a:endParaRPr lang="en-US" sz="2800" dirty="0">
              <a:latin typeface="Georgia" panose="02040502050405020303" pitchFamily="18" charset="0"/>
              <a:cs typeface="Times New Roman" panose="02020603050405020304" pitchFamily="18" charset="0"/>
            </a:endParaRPr>
          </a:p>
          <a:p>
            <a:pPr marL="0" indent="0">
              <a:spcAft>
                <a:spcPts val="1200"/>
              </a:spcAft>
              <a:buNone/>
            </a:pPr>
            <a:r>
              <a:rPr lang="en-US" sz="2800" b="1" dirty="0">
                <a:latin typeface="Georgia" panose="02040502050405020303" pitchFamily="18" charset="0"/>
                <a:cs typeface="Times New Roman" panose="02020603050405020304" pitchFamily="18" charset="0"/>
              </a:rPr>
              <a:t>#</a:t>
            </a:r>
            <a:r>
              <a:rPr lang="en-US" sz="2800" b="1" dirty="0" smtClean="0">
                <a:latin typeface="Georgia" panose="02040502050405020303" pitchFamily="18" charset="0"/>
                <a:cs typeface="Times New Roman" panose="02020603050405020304" pitchFamily="18" charset="0"/>
              </a:rPr>
              <a:t>86:</a:t>
            </a:r>
            <a:r>
              <a:rPr lang="en-US" sz="2800" b="1" dirty="0">
                <a:latin typeface="Georgia" panose="02040502050405020303" pitchFamily="18" charset="0"/>
                <a:cs typeface="Times New Roman" panose="02020603050405020304" pitchFamily="18" charset="0"/>
              </a:rPr>
              <a:t>	</a:t>
            </a:r>
            <a:r>
              <a:rPr lang="en-US" sz="2800" dirty="0" smtClean="0">
                <a:latin typeface="Georgia" panose="02040502050405020303" pitchFamily="18" charset="0"/>
                <a:cs typeface="Times New Roman" panose="02020603050405020304" pitchFamily="18" charset="0"/>
              </a:rPr>
              <a:t>In Disputes, be not So Desirous to Overcome as not to give Liberty to each one to deliver his Opinion and Submit to the Judgment of the Major Part especially if they are Judges of the Dispute.</a:t>
            </a:r>
            <a:endParaRPr lang="en-US" sz="2800" dirty="0">
              <a:latin typeface="Georgia" panose="02040502050405020303" pitchFamily="18" charset="0"/>
              <a:cs typeface="Times New Roman" panose="02020603050405020304" pitchFamily="18" charset="0"/>
            </a:endParaRPr>
          </a:p>
          <a:p>
            <a:pPr marL="0" indent="0">
              <a:spcAft>
                <a:spcPts val="1200"/>
              </a:spcAft>
              <a:buNone/>
            </a:pPr>
            <a:r>
              <a:rPr lang="en-US" sz="2800" b="1" dirty="0">
                <a:latin typeface="Georgia" panose="02040502050405020303" pitchFamily="18" charset="0"/>
                <a:cs typeface="Times New Roman" panose="02020603050405020304" pitchFamily="18" charset="0"/>
              </a:rPr>
              <a:t>#</a:t>
            </a:r>
            <a:r>
              <a:rPr lang="en-US" sz="2800" b="1" dirty="0" smtClean="0">
                <a:latin typeface="Georgia" panose="02040502050405020303" pitchFamily="18" charset="0"/>
                <a:cs typeface="Times New Roman" panose="02020603050405020304" pitchFamily="18" charset="0"/>
              </a:rPr>
              <a:t>87:</a:t>
            </a:r>
            <a:r>
              <a:rPr lang="en-US" sz="2800" b="1" dirty="0">
                <a:latin typeface="Georgia" panose="02040502050405020303" pitchFamily="18" charset="0"/>
                <a:cs typeface="Times New Roman" panose="02020603050405020304" pitchFamily="18" charset="0"/>
              </a:rPr>
              <a:t>	</a:t>
            </a:r>
            <a:r>
              <a:rPr lang="en-US" sz="2800" dirty="0" smtClean="0">
                <a:latin typeface="Georgia" panose="02040502050405020303" pitchFamily="18" charset="0"/>
                <a:cs typeface="Times New Roman" panose="02020603050405020304" pitchFamily="18" charset="0"/>
              </a:rPr>
              <a:t>Let they carriage be such as becomes a Man Grace Settled and attentive to that which is spoken. Contradict not at every turn what others Say.</a:t>
            </a:r>
            <a:endParaRPr lang="en-US" sz="2800" dirty="0">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4080726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style>
          <a:lnRef idx="0">
            <a:schemeClr val="accent2"/>
          </a:lnRef>
          <a:fillRef idx="3">
            <a:schemeClr val="accent2"/>
          </a:fillRef>
          <a:effectRef idx="3">
            <a:schemeClr val="accent2"/>
          </a:effectRef>
          <a:fontRef idx="minor">
            <a:schemeClr val="lt1"/>
          </a:fontRef>
        </p:style>
        <p:txBody>
          <a:bodyPr/>
          <a:lstStyle/>
          <a:p>
            <a:r>
              <a:rPr lang="en-US" b="1" u="sng" dirty="0">
                <a:latin typeface="Georgia" panose="02040502050405020303" pitchFamily="18" charset="0"/>
              </a:rPr>
              <a:t>Idaho State Pledge:</a:t>
            </a:r>
          </a:p>
        </p:txBody>
      </p:sp>
      <p:sp>
        <p:nvSpPr>
          <p:cNvPr id="3" name="Content Placeholder 2"/>
          <p:cNvSpPr>
            <a:spLocks noGrp="1"/>
          </p:cNvSpPr>
          <p:nvPr>
            <p:ph idx="1"/>
          </p:nvPr>
        </p:nvSpPr>
        <p:spPr>
          <a:xfrm>
            <a:off x="685800" y="3505200"/>
            <a:ext cx="7772400" cy="3581400"/>
          </a:xfrm>
        </p:spPr>
        <p:txBody>
          <a:bodyPr>
            <a:normAutofit/>
          </a:bodyPr>
          <a:lstStyle/>
          <a:p>
            <a:pPr marL="0" indent="0" algn="ctr">
              <a:buNone/>
            </a:pPr>
            <a:r>
              <a:rPr lang="en-US" sz="3800" dirty="0">
                <a:latin typeface="Georgia" panose="02040502050405020303" pitchFamily="18" charset="0"/>
              </a:rPr>
              <a:t>I pledge allegiance to the flag of the great State of Idaho.</a:t>
            </a:r>
            <a:br>
              <a:rPr lang="en-US" sz="3800" dirty="0">
                <a:latin typeface="Georgia" panose="02040502050405020303" pitchFamily="18" charset="0"/>
              </a:rPr>
            </a:br>
            <a:r>
              <a:rPr lang="en-US" sz="3800" dirty="0">
                <a:latin typeface="Georgia" panose="02040502050405020303" pitchFamily="18" charset="0"/>
              </a:rPr>
              <a:t>A land of freedom and opportunity;</a:t>
            </a:r>
            <a:br>
              <a:rPr lang="en-US" sz="3800" dirty="0">
                <a:latin typeface="Georgia" panose="02040502050405020303" pitchFamily="18" charset="0"/>
              </a:rPr>
            </a:br>
            <a:r>
              <a:rPr lang="en-US" sz="3800" dirty="0">
                <a:latin typeface="Georgia" panose="02040502050405020303" pitchFamily="18" charset="0"/>
              </a:rPr>
              <a:t>I promise to honor and preserve,</a:t>
            </a:r>
            <a:br>
              <a:rPr lang="en-US" sz="3800" dirty="0">
                <a:latin typeface="Georgia" panose="02040502050405020303" pitchFamily="18" charset="0"/>
              </a:rPr>
            </a:br>
            <a:r>
              <a:rPr lang="en-US" sz="3800" dirty="0">
                <a:latin typeface="Georgia" panose="02040502050405020303" pitchFamily="18" charset="0"/>
              </a:rPr>
              <a:t>its people, its lands and its ideals.</a:t>
            </a:r>
          </a:p>
        </p:txBody>
      </p:sp>
      <p:pic>
        <p:nvPicPr>
          <p:cNvPr id="5" name="Picture 2" descr="C:\Users\Infangers\AppData\Local\Microsoft\Windows\Temporary Internet Files\Content.IE5\87K1X1E9\MP90038560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37" t="5102" r="19174" b="36090"/>
          <a:stretch/>
        </p:blipFill>
        <p:spPr bwMode="auto">
          <a:xfrm>
            <a:off x="3581400" y="1066800"/>
            <a:ext cx="1981200" cy="2479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009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1"/>
            <a:ext cx="9144000" cy="8382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sz="3300" b="1" u="sng" dirty="0">
                <a:latin typeface="Georgia" panose="02040502050405020303" pitchFamily="18" charset="0"/>
              </a:rPr>
              <a:t>National Anthem</a:t>
            </a:r>
            <a:r>
              <a:rPr lang="en-US" sz="3300" b="1" dirty="0">
                <a:latin typeface="Georgia" panose="02040502050405020303" pitchFamily="18" charset="0"/>
              </a:rPr>
              <a:t>:</a:t>
            </a:r>
            <a:r>
              <a:rPr lang="en-US" b="1" dirty="0">
                <a:latin typeface="Georgia" panose="02040502050405020303" pitchFamily="18" charset="0"/>
              </a:rPr>
              <a:t/>
            </a:r>
            <a:br>
              <a:rPr lang="en-US" b="1" dirty="0">
                <a:latin typeface="Georgia" panose="02040502050405020303" pitchFamily="18" charset="0"/>
              </a:rPr>
            </a:br>
            <a:r>
              <a:rPr lang="en-US" sz="2200" i="1" dirty="0">
                <a:latin typeface="Georgia" panose="02040502050405020303" pitchFamily="18" charset="0"/>
              </a:rPr>
              <a:t>“The Star-Spangled Banner”</a:t>
            </a:r>
          </a:p>
        </p:txBody>
      </p:sp>
      <p:sp>
        <p:nvSpPr>
          <p:cNvPr id="3" name="Content Placeholder 2"/>
          <p:cNvSpPr>
            <a:spLocks noGrp="1" noChangeAspect="1"/>
          </p:cNvSpPr>
          <p:nvPr>
            <p:ph sz="half" idx="2"/>
          </p:nvPr>
        </p:nvSpPr>
        <p:spPr>
          <a:xfrm>
            <a:off x="76200" y="914400"/>
            <a:ext cx="9026253" cy="5791200"/>
          </a:xfrm>
        </p:spPr>
        <p:txBody>
          <a:bodyPr numCol="2" spcCol="457200">
            <a:normAutofit/>
          </a:bodyPr>
          <a:lstStyle/>
          <a:p>
            <a:pPr marL="0" indent="0">
              <a:spcBef>
                <a:spcPts val="0"/>
              </a:spcBef>
              <a:spcAft>
                <a:spcPts val="1000"/>
              </a:spcAft>
              <a:buNone/>
            </a:pPr>
            <a:r>
              <a:rPr lang="en-US" sz="1200" b="1" i="1" dirty="0">
                <a:latin typeface="Arial Narrow" panose="020B0606020202030204" pitchFamily="34" charset="0"/>
              </a:rPr>
              <a:t>Verse </a:t>
            </a:r>
            <a:r>
              <a:rPr lang="en-US" sz="1200" b="1" i="1" dirty="0" smtClean="0">
                <a:latin typeface="Arial Narrow" panose="020B0606020202030204" pitchFamily="34" charset="0"/>
              </a:rPr>
              <a:t>1:</a:t>
            </a:r>
            <a:r>
              <a:rPr lang="en-US" sz="1600" i="1" dirty="0" smtClean="0">
                <a:latin typeface="Arial Narrow" panose="020B0606020202030204" pitchFamily="34" charset="0"/>
              </a:rPr>
              <a:t/>
            </a:r>
            <a:br>
              <a:rPr lang="en-US" sz="1600" i="1" dirty="0" smtClean="0">
                <a:latin typeface="Arial Narrow" panose="020B0606020202030204" pitchFamily="34" charset="0"/>
              </a:rPr>
            </a:br>
            <a:r>
              <a:rPr lang="en-US" sz="1600" dirty="0" smtClean="0">
                <a:latin typeface="Arial Narrow" panose="020B0606020202030204" pitchFamily="34" charset="0"/>
              </a:rPr>
              <a:t>O! </a:t>
            </a:r>
            <a:r>
              <a:rPr lang="en-US" sz="1600" dirty="0">
                <a:latin typeface="Arial Narrow" panose="020B0606020202030204" pitchFamily="34" charset="0"/>
              </a:rPr>
              <a:t>say can you see by the dawn's early light</a:t>
            </a:r>
            <a:br>
              <a:rPr lang="en-US" sz="1600" dirty="0">
                <a:latin typeface="Arial Narrow" panose="020B0606020202030204" pitchFamily="34" charset="0"/>
              </a:rPr>
            </a:br>
            <a:r>
              <a:rPr lang="en-US" sz="1600" dirty="0">
                <a:latin typeface="Arial Narrow" panose="020B0606020202030204" pitchFamily="34" charset="0"/>
              </a:rPr>
              <a:t>What so proudly we </a:t>
            </a:r>
            <a:r>
              <a:rPr lang="en-US" sz="1600" dirty="0" smtClean="0">
                <a:latin typeface="Arial Narrow" panose="020B0606020202030204" pitchFamily="34" charset="0"/>
              </a:rPr>
              <a:t>hailed</a:t>
            </a:r>
            <a:br>
              <a:rPr lang="en-US" sz="1600" dirty="0" smtClean="0">
                <a:latin typeface="Arial Narrow" panose="020B0606020202030204" pitchFamily="34" charset="0"/>
              </a:rPr>
            </a:br>
            <a:r>
              <a:rPr lang="en-US" sz="1600" dirty="0" smtClean="0">
                <a:latin typeface="Arial Narrow" panose="020B0606020202030204" pitchFamily="34" charset="0"/>
              </a:rPr>
              <a:t>at </a:t>
            </a:r>
            <a:r>
              <a:rPr lang="en-US" sz="1600" dirty="0">
                <a:latin typeface="Arial Narrow" panose="020B0606020202030204" pitchFamily="34" charset="0"/>
              </a:rPr>
              <a:t>the twilight's last gleaming?</a:t>
            </a:r>
            <a:br>
              <a:rPr lang="en-US" sz="1600" dirty="0">
                <a:latin typeface="Arial Narrow" panose="020B0606020202030204" pitchFamily="34" charset="0"/>
              </a:rPr>
            </a:br>
            <a:r>
              <a:rPr lang="en-US" sz="1600" dirty="0">
                <a:latin typeface="Arial Narrow" panose="020B0606020202030204" pitchFamily="34" charset="0"/>
              </a:rPr>
              <a:t>Whose broad stripes and bright </a:t>
            </a:r>
            <a:r>
              <a:rPr lang="en-US" sz="1600" dirty="0" smtClean="0">
                <a:latin typeface="Arial Narrow" panose="020B0606020202030204" pitchFamily="34" charset="0"/>
              </a:rPr>
              <a:t>stars </a:t>
            </a:r>
            <a:br>
              <a:rPr lang="en-US" sz="1600" dirty="0" smtClean="0">
                <a:latin typeface="Arial Narrow" panose="020B0606020202030204" pitchFamily="34" charset="0"/>
              </a:rPr>
            </a:br>
            <a:r>
              <a:rPr lang="en-US" sz="1600" dirty="0" smtClean="0">
                <a:latin typeface="Arial Narrow" panose="020B0606020202030204" pitchFamily="34" charset="0"/>
              </a:rPr>
              <a:t>thru </a:t>
            </a:r>
            <a:r>
              <a:rPr lang="en-US" sz="1600" dirty="0">
                <a:latin typeface="Arial Narrow" panose="020B0606020202030204" pitchFamily="34" charset="0"/>
              </a:rPr>
              <a:t>the perilous fight,</a:t>
            </a:r>
            <a:br>
              <a:rPr lang="en-US" sz="1600" dirty="0">
                <a:latin typeface="Arial Narrow" panose="020B0606020202030204" pitchFamily="34" charset="0"/>
              </a:rPr>
            </a:br>
            <a:r>
              <a:rPr lang="en-US" sz="1600" dirty="0">
                <a:latin typeface="Arial Narrow" panose="020B0606020202030204" pitchFamily="34" charset="0"/>
              </a:rPr>
              <a:t>O'er the ramparts we </a:t>
            </a:r>
            <a:r>
              <a:rPr lang="en-US" sz="1600" dirty="0" smtClean="0">
                <a:latin typeface="Arial Narrow" panose="020B0606020202030204" pitchFamily="34" charset="0"/>
              </a:rPr>
              <a:t>watched </a:t>
            </a:r>
            <a:br>
              <a:rPr lang="en-US" sz="1600" dirty="0" smtClean="0">
                <a:latin typeface="Arial Narrow" panose="020B0606020202030204" pitchFamily="34" charset="0"/>
              </a:rPr>
            </a:br>
            <a:r>
              <a:rPr lang="en-US" sz="1600" dirty="0" smtClean="0">
                <a:latin typeface="Arial Narrow" panose="020B0606020202030204" pitchFamily="34" charset="0"/>
              </a:rPr>
              <a:t>were </a:t>
            </a:r>
            <a:r>
              <a:rPr lang="en-US" sz="1600" dirty="0">
                <a:latin typeface="Arial Narrow" panose="020B0606020202030204" pitchFamily="34" charset="0"/>
              </a:rPr>
              <a:t>so gallantly streaming?</a:t>
            </a:r>
            <a:br>
              <a:rPr lang="en-US" sz="1600" dirty="0">
                <a:latin typeface="Arial Narrow" panose="020B0606020202030204" pitchFamily="34" charset="0"/>
              </a:rPr>
            </a:br>
            <a:r>
              <a:rPr lang="en-US" sz="1600" dirty="0">
                <a:latin typeface="Arial Narrow" panose="020B0606020202030204" pitchFamily="34" charset="0"/>
              </a:rPr>
              <a:t>And the rocket's red glare, the bombs bursting in air,</a:t>
            </a:r>
            <a:br>
              <a:rPr lang="en-US" sz="1600" dirty="0">
                <a:latin typeface="Arial Narrow" panose="020B0606020202030204" pitchFamily="34" charset="0"/>
              </a:rPr>
            </a:br>
            <a:r>
              <a:rPr lang="en-US" sz="1600" dirty="0">
                <a:latin typeface="Arial Narrow" panose="020B0606020202030204" pitchFamily="34" charset="0"/>
              </a:rPr>
              <a:t>Gave proof through the night that our flag was still there</a:t>
            </a:r>
            <a:r>
              <a:rPr lang="en-US" sz="1600" dirty="0" smtClean="0">
                <a:latin typeface="Arial Narrow" panose="020B0606020202030204" pitchFamily="34" charset="0"/>
              </a:rPr>
              <a:t>.</a:t>
            </a:r>
            <a:br>
              <a:rPr lang="en-US" sz="1600" dirty="0" smtClean="0">
                <a:latin typeface="Arial Narrow" panose="020B0606020202030204" pitchFamily="34" charset="0"/>
              </a:rPr>
            </a:br>
            <a:r>
              <a:rPr lang="en-US" sz="1600" dirty="0">
                <a:latin typeface="Arial Narrow" panose="020B0606020202030204" pitchFamily="34" charset="0"/>
              </a:rPr>
              <a:t/>
            </a:r>
            <a:br>
              <a:rPr lang="en-US" sz="1600" dirty="0">
                <a:latin typeface="Arial Narrow" panose="020B0606020202030204" pitchFamily="34" charset="0"/>
              </a:rPr>
            </a:br>
            <a:r>
              <a:rPr lang="en-US" sz="1600" dirty="0">
                <a:latin typeface="Arial Narrow" panose="020B0606020202030204" pitchFamily="34" charset="0"/>
              </a:rPr>
              <a:t> </a:t>
            </a:r>
            <a:r>
              <a:rPr lang="en-US" sz="1600" dirty="0" smtClean="0">
                <a:latin typeface="Arial Narrow" panose="020B0606020202030204" pitchFamily="34" charset="0"/>
              </a:rPr>
              <a:t>    </a:t>
            </a:r>
            <a:r>
              <a:rPr lang="en-US" sz="1600" i="1" dirty="0" smtClean="0">
                <a:latin typeface="Arial Narrow" panose="020B0606020202030204" pitchFamily="34" charset="0"/>
              </a:rPr>
              <a:t>Oh</a:t>
            </a:r>
            <a:r>
              <a:rPr lang="en-US" sz="1600" i="1" dirty="0">
                <a:latin typeface="Arial Narrow" panose="020B0606020202030204" pitchFamily="34" charset="0"/>
              </a:rPr>
              <a:t>, say does that </a:t>
            </a:r>
            <a:r>
              <a:rPr lang="en-US" sz="1600" i="1" dirty="0" smtClean="0">
                <a:latin typeface="Arial Narrow" panose="020B0606020202030204" pitchFamily="34" charset="0"/>
              </a:rPr>
              <a:t>star-spangled banner </a:t>
            </a:r>
            <a:r>
              <a:rPr lang="en-US" sz="1600" i="1" dirty="0">
                <a:latin typeface="Arial Narrow" panose="020B0606020202030204" pitchFamily="34" charset="0"/>
              </a:rPr>
              <a:t>yet wave</a:t>
            </a:r>
            <a:br>
              <a:rPr lang="en-US" sz="1600" i="1" dirty="0">
                <a:latin typeface="Arial Narrow" panose="020B0606020202030204" pitchFamily="34" charset="0"/>
              </a:rPr>
            </a:br>
            <a:r>
              <a:rPr lang="en-US" sz="1600" i="1" dirty="0" smtClean="0">
                <a:latin typeface="Arial Narrow" panose="020B0606020202030204" pitchFamily="34" charset="0"/>
              </a:rPr>
              <a:t>     O'er </a:t>
            </a:r>
            <a:r>
              <a:rPr lang="en-US" sz="1600" i="1" dirty="0">
                <a:latin typeface="Arial Narrow" panose="020B0606020202030204" pitchFamily="34" charset="0"/>
              </a:rPr>
              <a:t>the land of the free and the home of the brave?</a:t>
            </a:r>
          </a:p>
          <a:p>
            <a:pPr marL="0" indent="0">
              <a:spcBef>
                <a:spcPts val="0"/>
              </a:spcBef>
              <a:spcAft>
                <a:spcPts val="1000"/>
              </a:spcAft>
              <a:buNone/>
            </a:pPr>
            <a:r>
              <a:rPr lang="en-US" sz="1200" b="1" i="1" dirty="0">
                <a:latin typeface="Arial Narrow" panose="020B0606020202030204" pitchFamily="34" charset="0"/>
              </a:rPr>
              <a:t>Verse </a:t>
            </a:r>
            <a:r>
              <a:rPr lang="en-US" sz="1200" b="1" i="1" dirty="0" smtClean="0">
                <a:latin typeface="Arial Narrow" panose="020B0606020202030204" pitchFamily="34" charset="0"/>
              </a:rPr>
              <a:t>2:</a:t>
            </a:r>
            <a:r>
              <a:rPr lang="en-US" sz="1600" i="1" dirty="0" smtClean="0">
                <a:latin typeface="Arial Narrow" panose="020B0606020202030204" pitchFamily="34" charset="0"/>
              </a:rPr>
              <a:t/>
            </a:r>
            <a:br>
              <a:rPr lang="en-US" sz="1600" i="1" dirty="0" smtClean="0">
                <a:latin typeface="Arial Narrow" panose="020B0606020202030204" pitchFamily="34" charset="0"/>
              </a:rPr>
            </a:br>
            <a:r>
              <a:rPr lang="en-US" sz="1600" dirty="0" smtClean="0">
                <a:latin typeface="Arial Narrow" panose="020B0606020202030204" pitchFamily="34" charset="0"/>
              </a:rPr>
              <a:t>On </a:t>
            </a:r>
            <a:r>
              <a:rPr lang="en-US" sz="1600" dirty="0">
                <a:latin typeface="Arial Narrow" panose="020B0606020202030204" pitchFamily="34" charset="0"/>
              </a:rPr>
              <a:t>the shore, dimly seen through the mists of the deep,</a:t>
            </a:r>
            <a:br>
              <a:rPr lang="en-US" sz="1600" dirty="0">
                <a:latin typeface="Arial Narrow" panose="020B0606020202030204" pitchFamily="34" charset="0"/>
              </a:rPr>
            </a:br>
            <a:r>
              <a:rPr lang="en-US" sz="1600" dirty="0">
                <a:latin typeface="Arial Narrow" panose="020B0606020202030204" pitchFamily="34" charset="0"/>
              </a:rPr>
              <a:t>Where the foe's haughty host in dread silence reposes,</a:t>
            </a:r>
            <a:br>
              <a:rPr lang="en-US" sz="1600" dirty="0">
                <a:latin typeface="Arial Narrow" panose="020B0606020202030204" pitchFamily="34" charset="0"/>
              </a:rPr>
            </a:br>
            <a:r>
              <a:rPr lang="en-US" sz="1600" dirty="0">
                <a:latin typeface="Arial Narrow" panose="020B0606020202030204" pitchFamily="34" charset="0"/>
              </a:rPr>
              <a:t>What is that which the breeze, o'er the towering steep,</a:t>
            </a:r>
            <a:br>
              <a:rPr lang="en-US" sz="1600" dirty="0">
                <a:latin typeface="Arial Narrow" panose="020B0606020202030204" pitchFamily="34" charset="0"/>
              </a:rPr>
            </a:br>
            <a:r>
              <a:rPr lang="en-US" sz="1600" dirty="0">
                <a:latin typeface="Arial Narrow" panose="020B0606020202030204" pitchFamily="34" charset="0"/>
              </a:rPr>
              <a:t>As it fitfully blows, half conceals, half discloses?</a:t>
            </a:r>
            <a:br>
              <a:rPr lang="en-US" sz="1600" dirty="0">
                <a:latin typeface="Arial Narrow" panose="020B0606020202030204" pitchFamily="34" charset="0"/>
              </a:rPr>
            </a:br>
            <a:r>
              <a:rPr lang="en-US" sz="1600" dirty="0">
                <a:latin typeface="Arial Narrow" panose="020B0606020202030204" pitchFamily="34" charset="0"/>
              </a:rPr>
              <a:t>Now it catches the gleam of the morning's first beam,</a:t>
            </a:r>
            <a:br>
              <a:rPr lang="en-US" sz="1600" dirty="0">
                <a:latin typeface="Arial Narrow" panose="020B0606020202030204" pitchFamily="34" charset="0"/>
              </a:rPr>
            </a:br>
            <a:r>
              <a:rPr lang="en-US" sz="1600" dirty="0">
                <a:latin typeface="Arial Narrow" panose="020B0606020202030204" pitchFamily="34" charset="0"/>
              </a:rPr>
              <a:t>In full glory reflected now shines in the stream</a:t>
            </a:r>
            <a:r>
              <a:rPr lang="en-US" sz="1600" dirty="0" smtClean="0">
                <a:latin typeface="Arial Narrow" panose="020B0606020202030204" pitchFamily="34" charset="0"/>
              </a:rPr>
              <a:t>:</a:t>
            </a:r>
            <a:br>
              <a:rPr lang="en-US" sz="1600" dirty="0" smtClean="0">
                <a:latin typeface="Arial Narrow" panose="020B0606020202030204" pitchFamily="34" charset="0"/>
              </a:rPr>
            </a:br>
            <a:r>
              <a:rPr lang="en-US" sz="1600" dirty="0">
                <a:latin typeface="Arial Narrow" panose="020B0606020202030204" pitchFamily="34" charset="0"/>
              </a:rPr>
              <a:t/>
            </a:r>
            <a:br>
              <a:rPr lang="en-US" sz="1600" dirty="0">
                <a:latin typeface="Arial Narrow" panose="020B0606020202030204" pitchFamily="34" charset="0"/>
              </a:rPr>
            </a:br>
            <a:r>
              <a:rPr lang="en-US" sz="1600" i="1" dirty="0" smtClean="0">
                <a:latin typeface="Arial Narrow" panose="020B0606020202030204" pitchFamily="34" charset="0"/>
              </a:rPr>
              <a:t>     </a:t>
            </a:r>
            <a:r>
              <a:rPr lang="en-US" sz="1600" i="1" dirty="0" smtClean="0">
                <a:latin typeface="Arial Narrow" panose="020B0606020202030204" pitchFamily="34" charset="0"/>
              </a:rPr>
              <a:t>'Tis</a:t>
            </a:r>
            <a:r>
              <a:rPr lang="en-US" sz="1600" i="1" dirty="0" smtClean="0">
                <a:latin typeface="Arial Narrow" panose="020B0606020202030204" pitchFamily="34" charset="0"/>
              </a:rPr>
              <a:t> </a:t>
            </a:r>
            <a:r>
              <a:rPr lang="en-US" sz="1600" i="1" dirty="0">
                <a:latin typeface="Arial Narrow" panose="020B0606020202030204" pitchFamily="34" charset="0"/>
              </a:rPr>
              <a:t>the star-spangled banner! Oh long may it wave</a:t>
            </a:r>
            <a:br>
              <a:rPr lang="en-US" sz="1600" i="1" dirty="0">
                <a:latin typeface="Arial Narrow" panose="020B0606020202030204" pitchFamily="34" charset="0"/>
              </a:rPr>
            </a:br>
            <a:r>
              <a:rPr lang="en-US" sz="1600" i="1" dirty="0" smtClean="0">
                <a:latin typeface="Arial Narrow" panose="020B0606020202030204" pitchFamily="34" charset="0"/>
              </a:rPr>
              <a:t>     O'er </a:t>
            </a:r>
            <a:r>
              <a:rPr lang="en-US" sz="1600" i="1" dirty="0">
                <a:latin typeface="Arial Narrow" panose="020B0606020202030204" pitchFamily="34" charset="0"/>
              </a:rPr>
              <a:t>the land of the free and the home of the </a:t>
            </a:r>
            <a:r>
              <a:rPr lang="en-US" sz="1600" i="1" dirty="0" smtClean="0">
                <a:latin typeface="Arial Narrow" panose="020B0606020202030204" pitchFamily="34" charset="0"/>
              </a:rPr>
              <a:t>brave!</a:t>
            </a:r>
            <a:endParaRPr lang="en-US" sz="1200" b="1" i="1" dirty="0" smtClean="0">
              <a:latin typeface="Arial Narrow" panose="020B0606020202030204" pitchFamily="34" charset="0"/>
            </a:endParaRPr>
          </a:p>
          <a:p>
            <a:pPr marL="0" indent="0">
              <a:spcBef>
                <a:spcPts val="0"/>
              </a:spcBef>
              <a:spcAft>
                <a:spcPts val="1000"/>
              </a:spcAft>
              <a:buNone/>
            </a:pPr>
            <a:r>
              <a:rPr lang="en-US" sz="1200" b="1" i="1" dirty="0" smtClean="0">
                <a:latin typeface="Arial Narrow" panose="020B0606020202030204" pitchFamily="34" charset="0"/>
              </a:rPr>
              <a:t>Verse 3:</a:t>
            </a:r>
            <a:r>
              <a:rPr lang="en-US" sz="1600" i="1" dirty="0" smtClean="0">
                <a:latin typeface="Arial Narrow" panose="020B0606020202030204" pitchFamily="34" charset="0"/>
              </a:rPr>
              <a:t/>
            </a:r>
            <a:br>
              <a:rPr lang="en-US" sz="1600" i="1" dirty="0" smtClean="0">
                <a:latin typeface="Arial Narrow" panose="020B0606020202030204" pitchFamily="34" charset="0"/>
              </a:rPr>
            </a:br>
            <a:r>
              <a:rPr lang="en-US" sz="1600" dirty="0" smtClean="0">
                <a:latin typeface="Arial Narrow" panose="020B0606020202030204" pitchFamily="34" charset="0"/>
              </a:rPr>
              <a:t>And </a:t>
            </a:r>
            <a:r>
              <a:rPr lang="en-US" sz="1600" dirty="0">
                <a:latin typeface="Arial Narrow" panose="020B0606020202030204" pitchFamily="34" charset="0"/>
              </a:rPr>
              <a:t>where is that band who so </a:t>
            </a:r>
            <a:r>
              <a:rPr lang="en-US" sz="1600" dirty="0">
                <a:latin typeface="Arial Narrow" panose="020B0606020202030204" pitchFamily="34" charset="0"/>
              </a:rPr>
              <a:t>vauntingly</a:t>
            </a:r>
            <a:r>
              <a:rPr lang="en-US" sz="1600" dirty="0">
                <a:latin typeface="Arial Narrow" panose="020B0606020202030204" pitchFamily="34" charset="0"/>
              </a:rPr>
              <a:t> swore,</a:t>
            </a:r>
            <a:br>
              <a:rPr lang="en-US" sz="1600" dirty="0">
                <a:latin typeface="Arial Narrow" panose="020B0606020202030204" pitchFamily="34" charset="0"/>
              </a:rPr>
            </a:br>
            <a:r>
              <a:rPr lang="en-US" sz="1600" dirty="0">
                <a:latin typeface="Arial Narrow" panose="020B0606020202030204" pitchFamily="34" charset="0"/>
              </a:rPr>
              <a:t>That the havoc of war and the battle’s confusion,</a:t>
            </a:r>
            <a:br>
              <a:rPr lang="en-US" sz="1600" dirty="0">
                <a:latin typeface="Arial Narrow" panose="020B0606020202030204" pitchFamily="34" charset="0"/>
              </a:rPr>
            </a:br>
            <a:r>
              <a:rPr lang="en-US" sz="1600" dirty="0">
                <a:latin typeface="Arial Narrow" panose="020B0606020202030204" pitchFamily="34" charset="0"/>
              </a:rPr>
              <a:t>A home and a country should leave us no more!</a:t>
            </a:r>
            <a:br>
              <a:rPr lang="en-US" sz="1600" dirty="0">
                <a:latin typeface="Arial Narrow" panose="020B0606020202030204" pitchFamily="34" charset="0"/>
              </a:rPr>
            </a:br>
            <a:r>
              <a:rPr lang="en-US" sz="1600" dirty="0">
                <a:latin typeface="Arial Narrow" panose="020B0606020202030204" pitchFamily="34" charset="0"/>
              </a:rPr>
              <a:t>Their blood has washed out their foul footsteps’ pollution.</a:t>
            </a:r>
            <a:br>
              <a:rPr lang="en-US" sz="1600" dirty="0">
                <a:latin typeface="Arial Narrow" panose="020B0606020202030204" pitchFamily="34" charset="0"/>
              </a:rPr>
            </a:br>
            <a:r>
              <a:rPr lang="en-US" sz="1600" dirty="0">
                <a:latin typeface="Arial Narrow" panose="020B0606020202030204" pitchFamily="34" charset="0"/>
              </a:rPr>
              <a:t>No refuge could save the hireling and slave</a:t>
            </a:r>
            <a:br>
              <a:rPr lang="en-US" sz="1600" dirty="0">
                <a:latin typeface="Arial Narrow" panose="020B0606020202030204" pitchFamily="34" charset="0"/>
              </a:rPr>
            </a:br>
            <a:r>
              <a:rPr lang="en-US" sz="1600" dirty="0">
                <a:latin typeface="Arial Narrow" panose="020B0606020202030204" pitchFamily="34" charset="0"/>
              </a:rPr>
              <a:t>From the terror of flight, or the gloom of the grave</a:t>
            </a:r>
            <a:r>
              <a:rPr lang="en-US" sz="1600" dirty="0" smtClean="0">
                <a:latin typeface="Arial Narrow" panose="020B0606020202030204" pitchFamily="34" charset="0"/>
              </a:rPr>
              <a:t>;</a:t>
            </a:r>
            <a:br>
              <a:rPr lang="en-US" sz="1600" dirty="0" smtClean="0">
                <a:latin typeface="Arial Narrow" panose="020B0606020202030204" pitchFamily="34" charset="0"/>
              </a:rPr>
            </a:br>
            <a:r>
              <a:rPr lang="en-US" sz="1600" dirty="0">
                <a:latin typeface="Arial Narrow" panose="020B0606020202030204" pitchFamily="34" charset="0"/>
              </a:rPr>
              <a:t/>
            </a:r>
            <a:br>
              <a:rPr lang="en-US" sz="1600" dirty="0">
                <a:latin typeface="Arial Narrow" panose="020B0606020202030204" pitchFamily="34" charset="0"/>
              </a:rPr>
            </a:br>
            <a:r>
              <a:rPr lang="en-US" sz="1600" i="1" dirty="0" smtClean="0">
                <a:latin typeface="Arial Narrow" panose="020B0606020202030204" pitchFamily="34" charset="0"/>
              </a:rPr>
              <a:t>     And </a:t>
            </a:r>
            <a:r>
              <a:rPr lang="en-US" sz="1600" i="1" dirty="0">
                <a:latin typeface="Arial Narrow" panose="020B0606020202030204" pitchFamily="34" charset="0"/>
              </a:rPr>
              <a:t>the star-spangled banner in triumph shall wave</a:t>
            </a:r>
            <a:br>
              <a:rPr lang="en-US" sz="1600" i="1" dirty="0">
                <a:latin typeface="Arial Narrow" panose="020B0606020202030204" pitchFamily="34" charset="0"/>
              </a:rPr>
            </a:br>
            <a:r>
              <a:rPr lang="en-US" sz="1600" i="1" dirty="0" smtClean="0">
                <a:latin typeface="Arial Narrow" panose="020B0606020202030204" pitchFamily="34" charset="0"/>
              </a:rPr>
              <a:t>     O’er </a:t>
            </a:r>
            <a:r>
              <a:rPr lang="en-US" sz="1600" i="1" dirty="0">
                <a:latin typeface="Arial Narrow" panose="020B0606020202030204" pitchFamily="34" charset="0"/>
              </a:rPr>
              <a:t>the land of the free and the home of the brave!</a:t>
            </a:r>
          </a:p>
          <a:p>
            <a:pPr marL="0" indent="0">
              <a:spcBef>
                <a:spcPts val="0"/>
              </a:spcBef>
              <a:spcAft>
                <a:spcPts val="1000"/>
              </a:spcAft>
              <a:buNone/>
            </a:pPr>
            <a:r>
              <a:rPr lang="en-US" sz="1200" b="1" i="1" dirty="0">
                <a:latin typeface="Arial Narrow" panose="020B0606020202030204" pitchFamily="34" charset="0"/>
              </a:rPr>
              <a:t>Verse </a:t>
            </a:r>
            <a:r>
              <a:rPr lang="en-US" sz="1200" b="1" i="1" dirty="0" smtClean="0">
                <a:latin typeface="Arial Narrow" panose="020B0606020202030204" pitchFamily="34" charset="0"/>
              </a:rPr>
              <a:t>4:</a:t>
            </a:r>
            <a:r>
              <a:rPr lang="en-US" sz="1600" i="1" dirty="0" smtClean="0">
                <a:latin typeface="Arial Narrow" panose="020B0606020202030204" pitchFamily="34" charset="0"/>
              </a:rPr>
              <a:t/>
            </a:r>
            <a:br>
              <a:rPr lang="en-US" sz="1600" i="1" dirty="0" smtClean="0">
                <a:latin typeface="Arial Narrow" panose="020B0606020202030204" pitchFamily="34" charset="0"/>
              </a:rPr>
            </a:br>
            <a:r>
              <a:rPr lang="en-US" sz="1600" dirty="0" smtClean="0">
                <a:latin typeface="Arial Narrow" panose="020B0606020202030204" pitchFamily="34" charset="0"/>
              </a:rPr>
              <a:t>O! </a:t>
            </a:r>
            <a:r>
              <a:rPr lang="en-US" sz="1600" dirty="0">
                <a:latin typeface="Arial Narrow" panose="020B0606020202030204" pitchFamily="34" charset="0"/>
              </a:rPr>
              <a:t>thus be it ever, when freemen shall stand</a:t>
            </a:r>
            <a:br>
              <a:rPr lang="en-US" sz="1600" dirty="0">
                <a:latin typeface="Arial Narrow" panose="020B0606020202030204" pitchFamily="34" charset="0"/>
              </a:rPr>
            </a:br>
            <a:r>
              <a:rPr lang="en-US" sz="1600" dirty="0">
                <a:latin typeface="Arial Narrow" panose="020B0606020202030204" pitchFamily="34" charset="0"/>
              </a:rPr>
              <a:t>Between their loved home and the war's desolation!</a:t>
            </a:r>
            <a:br>
              <a:rPr lang="en-US" sz="1600" dirty="0">
                <a:latin typeface="Arial Narrow" panose="020B0606020202030204" pitchFamily="34" charset="0"/>
              </a:rPr>
            </a:br>
            <a:r>
              <a:rPr lang="en-US" sz="1600" dirty="0">
                <a:latin typeface="Arial Narrow" panose="020B0606020202030204" pitchFamily="34" charset="0"/>
              </a:rPr>
              <a:t>Blest with victory and </a:t>
            </a:r>
            <a:r>
              <a:rPr lang="en-US" sz="1600" dirty="0" smtClean="0">
                <a:latin typeface="Arial Narrow" panose="020B0606020202030204" pitchFamily="34" charset="0"/>
              </a:rPr>
              <a:t>peace,</a:t>
            </a:r>
            <a:br>
              <a:rPr lang="en-US" sz="1600" dirty="0" smtClean="0">
                <a:latin typeface="Arial Narrow" panose="020B0606020202030204" pitchFamily="34" charset="0"/>
              </a:rPr>
            </a:br>
            <a:r>
              <a:rPr lang="en-US" sz="1600" dirty="0" smtClean="0">
                <a:latin typeface="Arial Narrow" panose="020B0606020202030204" pitchFamily="34" charset="0"/>
              </a:rPr>
              <a:t>may </a:t>
            </a:r>
            <a:r>
              <a:rPr lang="en-US" sz="1600" dirty="0">
                <a:latin typeface="Arial Narrow" panose="020B0606020202030204" pitchFamily="34" charset="0"/>
              </a:rPr>
              <a:t>the </a:t>
            </a:r>
            <a:r>
              <a:rPr lang="en-US" sz="1600" dirty="0">
                <a:latin typeface="Arial Narrow" panose="020B0606020202030204" pitchFamily="34" charset="0"/>
              </a:rPr>
              <a:t>heav'n</a:t>
            </a:r>
            <a:r>
              <a:rPr lang="en-US" sz="1600" dirty="0">
                <a:latin typeface="Arial Narrow" panose="020B0606020202030204" pitchFamily="34" charset="0"/>
              </a:rPr>
              <a:t> rescued land</a:t>
            </a:r>
            <a:br>
              <a:rPr lang="en-US" sz="1600" dirty="0">
                <a:latin typeface="Arial Narrow" panose="020B0606020202030204" pitchFamily="34" charset="0"/>
              </a:rPr>
            </a:br>
            <a:r>
              <a:rPr lang="en-US" sz="1600" dirty="0">
                <a:latin typeface="Arial Narrow" panose="020B0606020202030204" pitchFamily="34" charset="0"/>
              </a:rPr>
              <a:t>Praise the Power that hath made and preserved </a:t>
            </a:r>
            <a:r>
              <a:rPr lang="en-US" sz="1600" dirty="0" smtClean="0">
                <a:latin typeface="Arial Narrow" panose="020B0606020202030204" pitchFamily="34" charset="0"/>
              </a:rPr>
              <a:t>us a nation</a:t>
            </a:r>
            <a:r>
              <a:rPr lang="en-US" sz="1600" dirty="0">
                <a:latin typeface="Arial Narrow" panose="020B0606020202030204" pitchFamily="34" charset="0"/>
              </a:rPr>
              <a:t>.</a:t>
            </a:r>
            <a:br>
              <a:rPr lang="en-US" sz="1600" dirty="0">
                <a:latin typeface="Arial Narrow" panose="020B0606020202030204" pitchFamily="34" charset="0"/>
              </a:rPr>
            </a:br>
            <a:r>
              <a:rPr lang="en-US" sz="1600" dirty="0">
                <a:latin typeface="Arial Narrow" panose="020B0606020202030204" pitchFamily="34" charset="0"/>
              </a:rPr>
              <a:t>Then conquer we must, when our cause it is just,</a:t>
            </a:r>
            <a:br>
              <a:rPr lang="en-US" sz="1600" dirty="0">
                <a:latin typeface="Arial Narrow" panose="020B0606020202030204" pitchFamily="34" charset="0"/>
              </a:rPr>
            </a:br>
            <a:r>
              <a:rPr lang="en-US" sz="1600" dirty="0">
                <a:latin typeface="Arial Narrow" panose="020B0606020202030204" pitchFamily="34" charset="0"/>
              </a:rPr>
              <a:t>And this be our motto: "In God is our trust</a:t>
            </a:r>
            <a:r>
              <a:rPr lang="en-US" sz="1600" dirty="0" smtClean="0">
                <a:latin typeface="Arial Narrow" panose="020B0606020202030204" pitchFamily="34" charset="0"/>
              </a:rPr>
              <a:t>.“</a:t>
            </a:r>
            <a:br>
              <a:rPr lang="en-US" sz="1600" dirty="0" smtClean="0">
                <a:latin typeface="Arial Narrow" panose="020B0606020202030204" pitchFamily="34" charset="0"/>
              </a:rPr>
            </a:br>
            <a:r>
              <a:rPr lang="en-US" sz="1600" dirty="0">
                <a:latin typeface="Arial Narrow" panose="020B0606020202030204" pitchFamily="34" charset="0"/>
              </a:rPr>
              <a:t/>
            </a:r>
            <a:br>
              <a:rPr lang="en-US" sz="1600" dirty="0">
                <a:latin typeface="Arial Narrow" panose="020B0606020202030204" pitchFamily="34" charset="0"/>
              </a:rPr>
            </a:br>
            <a:r>
              <a:rPr lang="en-US" sz="1600" i="1" dirty="0" smtClean="0">
                <a:latin typeface="Arial Narrow" panose="020B0606020202030204" pitchFamily="34" charset="0"/>
              </a:rPr>
              <a:t>     And </a:t>
            </a:r>
            <a:r>
              <a:rPr lang="en-US" sz="1600" i="1" dirty="0">
                <a:latin typeface="Arial Narrow" panose="020B0606020202030204" pitchFamily="34" charset="0"/>
              </a:rPr>
              <a:t>the star-spangled banner in triumph shall wave </a:t>
            </a:r>
            <a:br>
              <a:rPr lang="en-US" sz="1600" i="1" dirty="0">
                <a:latin typeface="Arial Narrow" panose="020B0606020202030204" pitchFamily="34" charset="0"/>
              </a:rPr>
            </a:br>
            <a:r>
              <a:rPr lang="en-US" sz="1600" i="1" dirty="0" smtClean="0">
                <a:latin typeface="Arial Narrow" panose="020B0606020202030204" pitchFamily="34" charset="0"/>
              </a:rPr>
              <a:t>     O'er </a:t>
            </a:r>
            <a:r>
              <a:rPr lang="en-US" sz="1600" i="1" dirty="0">
                <a:latin typeface="Arial Narrow" panose="020B0606020202030204" pitchFamily="34" charset="0"/>
              </a:rPr>
              <a:t>the land of the free and the home of the brave</a:t>
            </a:r>
            <a:r>
              <a:rPr lang="en-US" sz="1600" i="1" dirty="0" smtClean="0">
                <a:latin typeface="Arial Narrow" panose="020B0606020202030204" pitchFamily="34" charset="0"/>
              </a:rPr>
              <a:t>!</a:t>
            </a:r>
            <a:endParaRPr lang="en-US" sz="1600" i="1" dirty="0">
              <a:latin typeface="Arial Narrow" panose="020B0606020202030204" pitchFamily="34" charset="0"/>
            </a:endParaRPr>
          </a:p>
        </p:txBody>
      </p:sp>
      <p:sp>
        <p:nvSpPr>
          <p:cNvPr id="7" name="Text Placeholder 6"/>
          <p:cNvSpPr>
            <a:spLocks noGrp="1"/>
          </p:cNvSpPr>
          <p:nvPr>
            <p:ph type="body" sz="quarter" idx="3"/>
          </p:nvPr>
        </p:nvSpPr>
        <p:spPr>
          <a:xfrm>
            <a:off x="7301856" y="0"/>
            <a:ext cx="1210634" cy="778085"/>
          </a:xfrm>
        </p:spPr>
        <p:txBody>
          <a:bodyPr>
            <a:normAutofit fontScale="92500"/>
          </a:bodyPr>
          <a:lstStyle/>
          <a:p>
            <a:pPr algn="r"/>
            <a:r>
              <a:rPr lang="en-US" sz="1200" dirty="0">
                <a:solidFill>
                  <a:schemeClr val="bg1"/>
                </a:solidFill>
                <a:latin typeface="Georgia" panose="02040502050405020303" pitchFamily="18" charset="0"/>
              </a:rPr>
              <a:t>Instrumental</a:t>
            </a:r>
          </a:p>
          <a:p>
            <a:pPr algn="r"/>
            <a:endParaRPr lang="en-US" sz="1200" dirty="0">
              <a:solidFill>
                <a:schemeClr val="bg1"/>
              </a:solidFill>
              <a:latin typeface="Georgia" panose="02040502050405020303" pitchFamily="18" charset="0"/>
            </a:endParaRPr>
          </a:p>
          <a:p>
            <a:pPr algn="r"/>
            <a:r>
              <a:rPr lang="en-US" sz="1200" dirty="0">
                <a:solidFill>
                  <a:schemeClr val="bg1"/>
                </a:solidFill>
                <a:latin typeface="Georgia" panose="02040502050405020303" pitchFamily="18" charset="0"/>
              </a:rPr>
              <a:t>Vocal</a:t>
            </a:r>
          </a:p>
        </p:txBody>
      </p:sp>
      <p:pic>
        <p:nvPicPr>
          <p:cNvPr id="4" name="The Star-Spangled Bann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519314" y="152400"/>
            <a:ext cx="283029" cy="283029"/>
          </a:xfrm>
          <a:prstGeom prst="rect">
            <a:avLst/>
          </a:prstGeom>
        </p:spPr>
      </p:pic>
      <p:pic>
        <p:nvPicPr>
          <p:cNvPr id="5" name="The Star-Spangled Banner VOCAL.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cstate="print"/>
          <a:stretch>
            <a:fillRect/>
          </a:stretch>
        </p:blipFill>
        <p:spPr>
          <a:xfrm>
            <a:off x="8547606" y="533400"/>
            <a:ext cx="291594" cy="291594"/>
          </a:xfrm>
          <a:prstGeom prst="rect">
            <a:avLst/>
          </a:prstGeom>
        </p:spPr>
      </p:pic>
    </p:spTree>
    <p:extLst>
      <p:ext uri="{BB962C8B-B14F-4D97-AF65-F5344CB8AC3E}">
        <p14:creationId xmlns:p14="http://schemas.microsoft.com/office/powerpoint/2010/main" val="74977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4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21421"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382000" cy="1828800"/>
          </a:xfrm>
        </p:spPr>
        <p:txBody>
          <a:bodyPr>
            <a:noAutofit/>
          </a:bodyPr>
          <a:lstStyle/>
          <a:p>
            <a:pPr marL="0" indent="0" algn="ctr">
              <a:buNone/>
            </a:pPr>
            <a:r>
              <a:rPr lang="en-US" sz="2400" dirty="0">
                <a:latin typeface="Georgia" panose="02040502050405020303" pitchFamily="18" charset="0"/>
              </a:rPr>
              <a:t>Our mission is to create patriotic and educated leaders.</a:t>
            </a:r>
          </a:p>
          <a:p>
            <a:pPr marL="0" indent="0" algn="ctr">
              <a:buNone/>
            </a:pPr>
            <a:r>
              <a:rPr lang="en-US" sz="2400" dirty="0">
                <a:latin typeface="Georgia" panose="02040502050405020303" pitchFamily="18" charset="0"/>
              </a:rPr>
              <a:t>We believe in James Madison’s statement that:</a:t>
            </a:r>
          </a:p>
          <a:p>
            <a:pPr marL="0" indent="0" algn="ctr">
              <a:buNone/>
            </a:pPr>
            <a:r>
              <a:rPr lang="en-US" sz="2400" i="1" dirty="0">
                <a:latin typeface="Georgia" panose="02040502050405020303" pitchFamily="18" charset="0"/>
              </a:rPr>
              <a:t>“The advancement and diffusion of knowledge is the only guardian of true liberty.”</a:t>
            </a:r>
          </a:p>
        </p:txBody>
      </p:sp>
      <p:sp>
        <p:nvSpPr>
          <p:cNvPr id="4" name="Title 1"/>
          <p:cNvSpPr>
            <a:spLocks noGrp="1"/>
          </p:cNvSpPr>
          <p:nvPr>
            <p:ph type="title"/>
          </p:nvPr>
        </p:nvSpPr>
        <p:spPr>
          <a:xfrm>
            <a:off x="0" y="76200"/>
            <a:ext cx="9144000" cy="838200"/>
          </a:xfrm>
        </p:spPr>
        <p:style>
          <a:lnRef idx="0">
            <a:schemeClr val="accent2"/>
          </a:lnRef>
          <a:fillRef idx="3">
            <a:schemeClr val="accent2"/>
          </a:fillRef>
          <a:effectRef idx="3">
            <a:schemeClr val="accent2"/>
          </a:effectRef>
          <a:fontRef idx="minor">
            <a:schemeClr val="lt1"/>
          </a:fontRef>
        </p:style>
        <p:txBody>
          <a:bodyPr>
            <a:normAutofit/>
          </a:bodyPr>
          <a:lstStyle/>
          <a:p>
            <a:r>
              <a:rPr lang="en-US" sz="4000" b="1" u="sng" dirty="0">
                <a:latin typeface="Georgia" panose="02040502050405020303" pitchFamily="18" charset="0"/>
              </a:rPr>
              <a:t>AHCS Performance Certificate:</a:t>
            </a:r>
            <a:endParaRPr lang="en-US" sz="1800" i="1" u="sng" dirty="0">
              <a:latin typeface="Georgia" panose="02040502050405020303" pitchFamily="18" charset="0"/>
            </a:endParaRPr>
          </a:p>
        </p:txBody>
      </p:sp>
      <p:sp>
        <p:nvSpPr>
          <p:cNvPr id="2" name="Rectangle 1"/>
          <p:cNvSpPr/>
          <p:nvPr/>
        </p:nvSpPr>
        <p:spPr>
          <a:xfrm>
            <a:off x="457200" y="3124200"/>
            <a:ext cx="8382000" cy="2405787"/>
          </a:xfrm>
          <a:prstGeom prst="rect">
            <a:avLst/>
          </a:prstGeom>
        </p:spPr>
        <p:txBody>
          <a:bodyPr wrap="square">
            <a:spAutoFit/>
          </a:bodyPr>
          <a:lstStyle/>
          <a:p>
            <a:pPr algn="ctr"/>
            <a:r>
              <a:rPr lang="en-US" sz="2600" b="1" u="sng" dirty="0">
                <a:latin typeface="Georgia" panose="02040502050405020303" pitchFamily="18" charset="0"/>
              </a:rPr>
              <a:t>To accomplish this we will:</a:t>
            </a:r>
          </a:p>
          <a:p>
            <a:pPr>
              <a:spcBef>
                <a:spcPts val="432"/>
              </a:spcBef>
              <a:spcAft>
                <a:spcPts val="600"/>
              </a:spcAft>
            </a:pPr>
            <a:r>
              <a:rPr lang="en-US" sz="2200" dirty="0">
                <a:latin typeface="Georgia" panose="02040502050405020303" pitchFamily="18" charset="0"/>
              </a:rPr>
              <a:t>1.  </a:t>
            </a:r>
            <a:r>
              <a:rPr lang="en-US" sz="2400" dirty="0">
                <a:latin typeface="Georgia" panose="02040502050405020303" pitchFamily="18" charset="0"/>
              </a:rPr>
              <a:t>Focus on patriotic American values.</a:t>
            </a:r>
          </a:p>
          <a:p>
            <a:pPr>
              <a:spcBef>
                <a:spcPts val="432"/>
              </a:spcBef>
              <a:spcAft>
                <a:spcPts val="600"/>
              </a:spcAft>
            </a:pPr>
            <a:r>
              <a:rPr lang="en-US" sz="2400" dirty="0">
                <a:latin typeface="Georgia" panose="02040502050405020303" pitchFamily="18" charset="0"/>
              </a:rPr>
              <a:t>2.  Build a culture of respect.</a:t>
            </a:r>
          </a:p>
          <a:p>
            <a:pPr>
              <a:spcBef>
                <a:spcPts val="432"/>
              </a:spcBef>
              <a:spcAft>
                <a:spcPts val="600"/>
              </a:spcAft>
            </a:pPr>
            <a:r>
              <a:rPr lang="en-US" sz="2400" dirty="0">
                <a:latin typeface="Georgia" panose="02040502050405020303" pitchFamily="18" charset="0"/>
              </a:rPr>
              <a:t>3.  Provide a rigorous academic education.</a:t>
            </a:r>
          </a:p>
          <a:p>
            <a:pPr>
              <a:spcBef>
                <a:spcPts val="432"/>
              </a:spcBef>
              <a:spcAft>
                <a:spcPts val="600"/>
              </a:spcAft>
            </a:pPr>
            <a:r>
              <a:rPr lang="en-US" sz="2400" dirty="0">
                <a:latin typeface="Georgia" panose="02040502050405020303" pitchFamily="18" charset="0"/>
              </a:rPr>
              <a:t>4.  Support teacher growth and excellence.</a:t>
            </a:r>
          </a:p>
        </p:txBody>
      </p:sp>
    </p:spTree>
    <p:extLst>
      <p:ext uri="{BB962C8B-B14F-4D97-AF65-F5344CB8AC3E}">
        <p14:creationId xmlns:p14="http://schemas.microsoft.com/office/powerpoint/2010/main" val="37587953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b="1" u="sng" dirty="0">
                <a:latin typeface="Georgia" panose="02040502050405020303" pitchFamily="18" charset="0"/>
              </a:rPr>
              <a:t>School Creed:</a:t>
            </a:r>
          </a:p>
        </p:txBody>
      </p:sp>
      <p:sp>
        <p:nvSpPr>
          <p:cNvPr id="3" name="Content Placeholder 2"/>
          <p:cNvSpPr>
            <a:spLocks noGrp="1"/>
          </p:cNvSpPr>
          <p:nvPr>
            <p:ph idx="1"/>
          </p:nvPr>
        </p:nvSpPr>
        <p:spPr>
          <a:xfrm>
            <a:off x="304800" y="878114"/>
            <a:ext cx="8686800" cy="5598886"/>
          </a:xfrm>
        </p:spPr>
        <p:txBody>
          <a:bodyPr>
            <a:noAutofit/>
          </a:bodyPr>
          <a:lstStyle/>
          <a:p>
            <a:pPr marL="0" indent="0">
              <a:spcBef>
                <a:spcPts val="0"/>
              </a:spcBef>
              <a:spcAft>
                <a:spcPts val="1200"/>
              </a:spcAft>
              <a:buNone/>
            </a:pPr>
            <a:r>
              <a:rPr lang="en-US" sz="2900" b="1" dirty="0">
                <a:latin typeface="Georgia" panose="02040502050405020303" pitchFamily="18" charset="0"/>
              </a:rPr>
              <a:t>I am </a:t>
            </a:r>
            <a:r>
              <a:rPr lang="en-US" sz="2900" dirty="0">
                <a:latin typeface="Georgia" panose="02040502050405020303" pitchFamily="18" charset="0"/>
              </a:rPr>
              <a:t>an American Heritage Charter School Patriot.</a:t>
            </a:r>
          </a:p>
          <a:p>
            <a:pPr marL="0" indent="0">
              <a:spcBef>
                <a:spcPts val="0"/>
              </a:spcBef>
              <a:spcAft>
                <a:spcPts val="1200"/>
              </a:spcAft>
              <a:buNone/>
            </a:pPr>
            <a:r>
              <a:rPr lang="en-US" sz="2900" b="1" dirty="0">
                <a:latin typeface="Georgia" panose="02040502050405020303" pitchFamily="18" charset="0"/>
              </a:rPr>
              <a:t>I am </a:t>
            </a:r>
            <a:r>
              <a:rPr lang="en-US" sz="2900" dirty="0">
                <a:latin typeface="Georgia" panose="02040502050405020303" pitchFamily="18" charset="0"/>
              </a:rPr>
              <a:t>intelligent and unique.</a:t>
            </a:r>
          </a:p>
          <a:p>
            <a:pPr marL="0" indent="0">
              <a:spcBef>
                <a:spcPts val="0"/>
              </a:spcBef>
              <a:spcAft>
                <a:spcPts val="1200"/>
              </a:spcAft>
              <a:buNone/>
            </a:pPr>
            <a:r>
              <a:rPr lang="en-US" sz="2900" b="1" dirty="0">
                <a:latin typeface="Georgia" panose="02040502050405020303" pitchFamily="18" charset="0"/>
              </a:rPr>
              <a:t>I am </a:t>
            </a:r>
            <a:r>
              <a:rPr lang="en-US" sz="2900" dirty="0">
                <a:latin typeface="Georgia" panose="02040502050405020303" pitchFamily="18" charset="0"/>
              </a:rPr>
              <a:t>respectful, honest, and kind.</a:t>
            </a:r>
          </a:p>
          <a:p>
            <a:pPr marL="0" indent="0">
              <a:spcBef>
                <a:spcPts val="0"/>
              </a:spcBef>
              <a:spcAft>
                <a:spcPts val="1200"/>
              </a:spcAft>
              <a:buNone/>
            </a:pPr>
            <a:r>
              <a:rPr lang="en-US" sz="2900" b="1" dirty="0">
                <a:latin typeface="Georgia" panose="02040502050405020303" pitchFamily="18" charset="0"/>
              </a:rPr>
              <a:t>I have </a:t>
            </a:r>
            <a:r>
              <a:rPr lang="en-US" sz="2900" dirty="0">
                <a:latin typeface="Georgia" panose="02040502050405020303" pitchFamily="18" charset="0"/>
              </a:rPr>
              <a:t>high hopes for my future and great expectations for myself.</a:t>
            </a:r>
          </a:p>
          <a:p>
            <a:pPr marL="0" indent="0">
              <a:spcBef>
                <a:spcPts val="0"/>
              </a:spcBef>
              <a:spcAft>
                <a:spcPts val="1200"/>
              </a:spcAft>
              <a:buNone/>
            </a:pPr>
            <a:r>
              <a:rPr lang="en-US" sz="2900" b="1" dirty="0">
                <a:latin typeface="Georgia" panose="02040502050405020303" pitchFamily="18" charset="0"/>
              </a:rPr>
              <a:t>I promise </a:t>
            </a:r>
            <a:r>
              <a:rPr lang="en-US" sz="2900" dirty="0">
                <a:latin typeface="Georgia" panose="02040502050405020303" pitchFamily="18" charset="0"/>
              </a:rPr>
              <a:t>to be the best I can be using the life principles of our country’s great heroes to guide me.</a:t>
            </a:r>
          </a:p>
          <a:p>
            <a:pPr marL="0" indent="0">
              <a:spcBef>
                <a:spcPts val="0"/>
              </a:spcBef>
              <a:spcAft>
                <a:spcPts val="1200"/>
              </a:spcAft>
              <a:buNone/>
            </a:pPr>
            <a:r>
              <a:rPr lang="en-US" sz="2900" b="1" dirty="0">
                <a:latin typeface="Georgia" panose="02040502050405020303" pitchFamily="18" charset="0"/>
              </a:rPr>
              <a:t>I promise </a:t>
            </a:r>
            <a:r>
              <a:rPr lang="en-US" sz="2900" dirty="0">
                <a:latin typeface="Georgia" panose="02040502050405020303" pitchFamily="18" charset="0"/>
              </a:rPr>
              <a:t>to enrich the world by serving others.</a:t>
            </a:r>
          </a:p>
          <a:p>
            <a:pPr marL="0" indent="0">
              <a:spcBef>
                <a:spcPts val="0"/>
              </a:spcBef>
              <a:spcAft>
                <a:spcPts val="1200"/>
              </a:spcAft>
              <a:buNone/>
            </a:pPr>
            <a:r>
              <a:rPr lang="en-US" sz="2900" b="1" dirty="0">
                <a:latin typeface="Georgia" panose="02040502050405020303" pitchFamily="18" charset="0"/>
              </a:rPr>
              <a:t>I am </a:t>
            </a:r>
            <a:r>
              <a:rPr lang="en-US" sz="2900" dirty="0">
                <a:latin typeface="Georgia" panose="02040502050405020303" pitchFamily="18" charset="0"/>
              </a:rPr>
              <a:t>a patriot—strong, proud, and brave!</a:t>
            </a:r>
          </a:p>
          <a:p>
            <a:pPr marL="0" indent="0" algn="ctr">
              <a:spcBef>
                <a:spcPts val="0"/>
              </a:spcBef>
              <a:spcAft>
                <a:spcPts val="1200"/>
              </a:spcAft>
              <a:buNone/>
            </a:pPr>
            <a:r>
              <a:rPr lang="en-US" sz="2900" b="1" i="1" dirty="0">
                <a:latin typeface="Georgia" panose="02040502050405020303" pitchFamily="18" charset="0"/>
              </a:rPr>
              <a:t>A leader today and tomorrow.</a:t>
            </a:r>
          </a:p>
        </p:txBody>
      </p:sp>
    </p:spTree>
    <p:extLst>
      <p:ext uri="{BB962C8B-B14F-4D97-AF65-F5344CB8AC3E}">
        <p14:creationId xmlns:p14="http://schemas.microsoft.com/office/powerpoint/2010/main" val="3077622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Rectangle 1"/>
          <p:cNvSpPr/>
          <p:nvPr/>
        </p:nvSpPr>
        <p:spPr>
          <a:xfrm>
            <a:off x="2286000" y="1234440"/>
            <a:ext cx="4572000" cy="4389120"/>
          </a:xfrm>
          <a:prstGeom prst="rect">
            <a:avLst/>
          </a:prstGeom>
          <a:noFill/>
        </p:spPr>
        <p:txBody>
          <a:bodyPr wrap="none" lIns="91440" tIns="45720" rIns="91440" bIns="45720">
            <a:prstTxWarp prst="textCircle">
              <a:avLst>
                <a:gd name="adj" fmla="val 10813954"/>
              </a:avLst>
            </a:prstTxWarp>
            <a:spAutoFit/>
          </a:bodyPr>
          <a:lstStyle/>
          <a:p>
            <a:pPr algn="ctr"/>
            <a:r>
              <a:rPr lang="en-US" sz="5400" b="1" cap="none" spc="0" dirty="0" smtClean="0">
                <a:ln w="22225">
                  <a:solidFill>
                    <a:schemeClr val="tx2">
                      <a:lumMod val="50000"/>
                    </a:schemeClr>
                  </a:solidFill>
                  <a:prstDash val="solid"/>
                </a:ln>
                <a:solidFill>
                  <a:schemeClr val="accent2">
                    <a:lumMod val="75000"/>
                  </a:schemeClr>
                </a:solidFill>
                <a:effectLst/>
                <a:latin typeface="Georgia" panose="02040502050405020303" pitchFamily="18" charset="0"/>
              </a:rPr>
              <a:t>INSERT*YOUR*CLASS*CREED*HERE*</a:t>
            </a:r>
            <a:endParaRPr lang="en-US" sz="5400" b="1" cap="none" spc="0" dirty="0">
              <a:ln w="22225">
                <a:solidFill>
                  <a:schemeClr val="tx2">
                    <a:lumMod val="50000"/>
                  </a:schemeClr>
                </a:solidFill>
                <a:prstDash val="solid"/>
              </a:ln>
              <a:solidFill>
                <a:schemeClr val="accent2">
                  <a:lumMod val="75000"/>
                </a:schemeClr>
              </a:solidFill>
              <a:effectLst/>
              <a:latin typeface="Georgia" panose="02040502050405020303" pitchFamily="18" charset="0"/>
            </a:endParaRPr>
          </a:p>
        </p:txBody>
      </p:sp>
      <p:sp>
        <p:nvSpPr>
          <p:cNvPr id="3" name="TextBox 2"/>
          <p:cNvSpPr txBox="1"/>
          <p:nvPr/>
        </p:nvSpPr>
        <p:spPr>
          <a:xfrm>
            <a:off x="2628900" y="2690336"/>
            <a:ext cx="3886200" cy="1477328"/>
          </a:xfrm>
          <a:prstGeom prst="rect">
            <a:avLst/>
          </a:prstGeom>
          <a:noFill/>
        </p:spPr>
        <p:txBody>
          <a:bodyPr wrap="square" rtlCol="0">
            <a:spAutoFit/>
          </a:bodyPr>
          <a:lstStyle/>
          <a:p>
            <a:pPr algn="ctr"/>
            <a:r>
              <a:rPr lang="en-US" sz="9000" b="1" dirty="0" smtClean="0">
                <a:ln w="28575">
                  <a:solidFill>
                    <a:schemeClr val="accent2">
                      <a:lumMod val="50000"/>
                    </a:schemeClr>
                  </a:solidFill>
                </a:ln>
                <a:solidFill>
                  <a:schemeClr val="tx2">
                    <a:lumMod val="50000"/>
                  </a:schemeClr>
                </a:solidFill>
                <a:effectLst>
                  <a:outerShdw blurRad="38100" dist="38100" dir="2700000" algn="tl">
                    <a:srgbClr val="000000">
                      <a:alpha val="43137"/>
                    </a:srgbClr>
                  </a:outerShdw>
                </a:effectLst>
                <a:latin typeface="Georgia" panose="02040502050405020303" pitchFamily="18" charset="0"/>
              </a:rPr>
              <a:t>AHCS</a:t>
            </a:r>
            <a:endParaRPr lang="en-US" sz="9000" b="1" dirty="0">
              <a:ln w="28575">
                <a:solidFill>
                  <a:schemeClr val="accent2">
                    <a:lumMod val="50000"/>
                  </a:schemeClr>
                </a:solidFill>
              </a:ln>
              <a:solidFill>
                <a:schemeClr val="tx2">
                  <a:lumMod val="50000"/>
                </a:schemeClr>
              </a:solidFill>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10616820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u="sng" dirty="0">
                <a:latin typeface="Georgia" panose="02040502050405020303" pitchFamily="18" charset="0"/>
              </a:rPr>
              <a:t>Teacher’s Creed:</a:t>
            </a:r>
          </a:p>
        </p:txBody>
      </p:sp>
      <p:sp>
        <p:nvSpPr>
          <p:cNvPr id="3" name="Content Placeholder 2"/>
          <p:cNvSpPr>
            <a:spLocks noGrp="1"/>
          </p:cNvSpPr>
          <p:nvPr>
            <p:ph idx="1"/>
          </p:nvPr>
        </p:nvSpPr>
        <p:spPr>
          <a:xfrm>
            <a:off x="76200" y="838200"/>
            <a:ext cx="8991600" cy="5943600"/>
          </a:xfrm>
        </p:spPr>
        <p:txBody>
          <a:bodyPr>
            <a:noAutofit/>
          </a:bodyPr>
          <a:lstStyle/>
          <a:p>
            <a:pPr marL="0" indent="0">
              <a:spcBef>
                <a:spcPts val="0"/>
              </a:spcBef>
              <a:spcAft>
                <a:spcPts val="600"/>
              </a:spcAft>
              <a:buNone/>
            </a:pPr>
            <a:r>
              <a:rPr lang="en-US" sz="2400" b="1" dirty="0">
                <a:latin typeface="Georgia" panose="02040502050405020303" pitchFamily="18" charset="0"/>
              </a:rPr>
              <a:t>I am a teacher</a:t>
            </a:r>
            <a:r>
              <a:rPr lang="en-US" sz="2400" dirty="0">
                <a:latin typeface="Georgia" panose="02040502050405020303" pitchFamily="18" charset="0"/>
              </a:rPr>
              <a:t>.</a:t>
            </a:r>
          </a:p>
          <a:p>
            <a:pPr marL="0" indent="0">
              <a:spcBef>
                <a:spcPts val="0"/>
              </a:spcBef>
              <a:spcAft>
                <a:spcPts val="600"/>
              </a:spcAft>
              <a:buNone/>
            </a:pPr>
            <a:r>
              <a:rPr lang="en-US" sz="2400" b="1" dirty="0">
                <a:latin typeface="Georgia" panose="02040502050405020303" pitchFamily="18" charset="0"/>
              </a:rPr>
              <a:t>I accept the challenge </a:t>
            </a:r>
            <a:r>
              <a:rPr lang="en-US" sz="2400" dirty="0">
                <a:latin typeface="Georgia" panose="02040502050405020303" pitchFamily="18" charset="0"/>
              </a:rPr>
              <a:t>to be sagacious and tenacious in teaching every student, because I believe every student can learn.</a:t>
            </a:r>
          </a:p>
          <a:p>
            <a:pPr marL="0" indent="0">
              <a:spcBef>
                <a:spcPts val="0"/>
              </a:spcBef>
              <a:spcAft>
                <a:spcPts val="600"/>
              </a:spcAft>
              <a:buNone/>
            </a:pPr>
            <a:r>
              <a:rPr lang="en-US" sz="2400" b="1" dirty="0">
                <a:latin typeface="Georgia" panose="02040502050405020303" pitchFamily="18" charset="0"/>
              </a:rPr>
              <a:t>I accept the responsibility </a:t>
            </a:r>
            <a:r>
              <a:rPr lang="en-US" sz="2400" dirty="0">
                <a:latin typeface="Georgia" panose="02040502050405020303" pitchFamily="18" charset="0"/>
              </a:rPr>
              <a:t>to create a learning environment conducive to optimum achievement academically, socially, and emotionally.</a:t>
            </a:r>
          </a:p>
          <a:p>
            <a:pPr marL="0" indent="0">
              <a:spcBef>
                <a:spcPts val="0"/>
              </a:spcBef>
              <a:spcAft>
                <a:spcPts val="600"/>
              </a:spcAft>
              <a:buNone/>
            </a:pPr>
            <a:r>
              <a:rPr lang="en-US" sz="2400" b="1" dirty="0">
                <a:latin typeface="Georgia" panose="02040502050405020303" pitchFamily="18" charset="0"/>
              </a:rPr>
              <a:t>I actively pursue excellence </a:t>
            </a:r>
            <a:r>
              <a:rPr lang="en-US" sz="2400" dirty="0">
                <a:latin typeface="Georgia" panose="02040502050405020303" pitchFamily="18" charset="0"/>
              </a:rPr>
              <a:t>for my students and myself.</a:t>
            </a:r>
          </a:p>
          <a:p>
            <a:pPr marL="0" indent="0">
              <a:spcBef>
                <a:spcPts val="0"/>
              </a:spcBef>
              <a:spcAft>
                <a:spcPts val="600"/>
              </a:spcAft>
              <a:buNone/>
            </a:pPr>
            <a:r>
              <a:rPr lang="en-US" sz="2400" b="1" dirty="0">
                <a:latin typeface="Georgia" panose="02040502050405020303" pitchFamily="18" charset="0"/>
              </a:rPr>
              <a:t>I provide a model of decorum and respect </a:t>
            </a:r>
            <a:r>
              <a:rPr lang="en-US" sz="2400" dirty="0">
                <a:latin typeface="Georgia" panose="02040502050405020303" pitchFamily="18" charset="0"/>
              </a:rPr>
              <a:t>that guides my students as well as honors them.</a:t>
            </a:r>
          </a:p>
          <a:p>
            <a:pPr marL="0" indent="0">
              <a:spcBef>
                <a:spcPts val="0"/>
              </a:spcBef>
              <a:spcAft>
                <a:spcPts val="600"/>
              </a:spcAft>
              <a:buNone/>
            </a:pPr>
            <a:r>
              <a:rPr lang="en-US" sz="2400" b="1" dirty="0">
                <a:latin typeface="Georgia" panose="02040502050405020303" pitchFamily="18" charset="0"/>
              </a:rPr>
              <a:t>I affirm </a:t>
            </a:r>
            <a:r>
              <a:rPr lang="en-US" sz="2400" dirty="0">
                <a:latin typeface="Georgia" panose="02040502050405020303" pitchFamily="18" charset="0"/>
              </a:rPr>
              <a:t>superlative expectations for my students and myself.</a:t>
            </a:r>
          </a:p>
          <a:p>
            <a:pPr marL="0" indent="0">
              <a:spcBef>
                <a:spcPts val="0"/>
              </a:spcBef>
              <a:spcAft>
                <a:spcPts val="600"/>
              </a:spcAft>
              <a:buNone/>
            </a:pPr>
            <a:r>
              <a:rPr lang="en-US" sz="2400" b="1" dirty="0">
                <a:latin typeface="Georgia" panose="02040502050405020303" pitchFamily="18" charset="0"/>
              </a:rPr>
              <a:t>I cherish every student.</a:t>
            </a:r>
          </a:p>
          <a:p>
            <a:pPr marL="0" indent="0">
              <a:spcBef>
                <a:spcPts val="0"/>
              </a:spcBef>
              <a:spcAft>
                <a:spcPts val="600"/>
              </a:spcAft>
              <a:buNone/>
            </a:pPr>
            <a:r>
              <a:rPr lang="en-US" sz="2400" b="1" dirty="0">
                <a:latin typeface="Georgia" panose="02040502050405020303" pitchFamily="18" charset="0"/>
              </a:rPr>
              <a:t>I am a teacher.</a:t>
            </a:r>
          </a:p>
          <a:p>
            <a:pPr marL="0" indent="0">
              <a:spcBef>
                <a:spcPts val="0"/>
              </a:spcBef>
              <a:spcAft>
                <a:spcPts val="600"/>
              </a:spcAft>
              <a:buNone/>
            </a:pPr>
            <a:r>
              <a:rPr lang="en-US" sz="2400" b="1" dirty="0">
                <a:latin typeface="Georgia" panose="02040502050405020303" pitchFamily="18" charset="0"/>
              </a:rPr>
              <a:t>I change </a:t>
            </a:r>
            <a:r>
              <a:rPr lang="en-US" sz="2400" dirty="0">
                <a:latin typeface="Georgia" panose="02040502050405020303" pitchFamily="18" charset="0"/>
              </a:rPr>
              <a:t>the world one student at a time.</a:t>
            </a:r>
          </a:p>
        </p:txBody>
      </p:sp>
    </p:spTree>
    <p:extLst>
      <p:ext uri="{BB962C8B-B14F-4D97-AF65-F5344CB8AC3E}">
        <p14:creationId xmlns:p14="http://schemas.microsoft.com/office/powerpoint/2010/main" val="3855041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76200" y="1143000"/>
            <a:ext cx="8915400" cy="481477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spcBef>
                <a:spcPts val="0"/>
              </a:spcBef>
              <a:spcAft>
                <a:spcPts val="1200"/>
              </a:spcAft>
              <a:buFont typeface="+mj-lt"/>
              <a:buAutoNum type="arabicPeriod"/>
            </a:pPr>
            <a:r>
              <a:rPr lang="en-US" sz="2400" dirty="0">
                <a:latin typeface="Georgia" panose="02040502050405020303" pitchFamily="18" charset="0"/>
              </a:rPr>
              <a:t>We will value one another as unique and special individuals.</a:t>
            </a:r>
          </a:p>
          <a:p>
            <a:pPr marL="457200" indent="-457200">
              <a:spcBef>
                <a:spcPts val="0"/>
              </a:spcBef>
              <a:spcAft>
                <a:spcPts val="1200"/>
              </a:spcAft>
              <a:buFont typeface="+mj-lt"/>
              <a:buAutoNum type="arabicPeriod"/>
            </a:pPr>
            <a:r>
              <a:rPr lang="en-US" sz="2400" dirty="0">
                <a:latin typeface="Georgia" panose="02040502050405020303" pitchFamily="18" charset="0"/>
              </a:rPr>
              <a:t>We will not laugh at or make fun of a person’s mistakes nor use sarcasm or putdowns.</a:t>
            </a:r>
          </a:p>
          <a:p>
            <a:pPr marL="457200" indent="-457200">
              <a:spcBef>
                <a:spcPts val="0"/>
              </a:spcBef>
              <a:spcAft>
                <a:spcPts val="1200"/>
              </a:spcAft>
              <a:buFont typeface="+mj-lt"/>
              <a:buAutoNum type="arabicPeriod"/>
            </a:pPr>
            <a:r>
              <a:rPr lang="en-US" sz="2400" dirty="0">
                <a:latin typeface="Georgia" panose="02040502050405020303" pitchFamily="18" charset="0"/>
              </a:rPr>
              <a:t>We will use good manners, saying “please, thank you, and excuse me” and allow others to go first.</a:t>
            </a:r>
          </a:p>
          <a:p>
            <a:pPr marL="457200" lvl="0" indent="-457200">
              <a:spcBef>
                <a:spcPts val="0"/>
              </a:spcBef>
              <a:spcAft>
                <a:spcPts val="1200"/>
              </a:spcAft>
              <a:buFont typeface="+mj-lt"/>
              <a:buAutoNum type="arabicPeriod"/>
            </a:pPr>
            <a:r>
              <a:rPr lang="en-US" sz="2400" dirty="0">
                <a:latin typeface="Georgia" panose="02040502050405020303" pitchFamily="18" charset="0"/>
              </a:rPr>
              <a:t>We will cheer each other to success.</a:t>
            </a:r>
          </a:p>
          <a:p>
            <a:pPr marL="457200" indent="-457200">
              <a:spcBef>
                <a:spcPts val="0"/>
              </a:spcBef>
              <a:spcAft>
                <a:spcPts val="1200"/>
              </a:spcAft>
              <a:buFont typeface="+mj-lt"/>
              <a:buAutoNum type="arabicPeriod" startAt="5"/>
            </a:pPr>
            <a:r>
              <a:rPr lang="en-US" sz="2400" dirty="0">
                <a:latin typeface="Georgia" panose="02040502050405020303" pitchFamily="18" charset="0"/>
              </a:rPr>
              <a:t>We will help one another whenever possible.</a:t>
            </a:r>
          </a:p>
          <a:p>
            <a:pPr marL="457200" indent="-457200">
              <a:spcBef>
                <a:spcPts val="0"/>
              </a:spcBef>
              <a:spcAft>
                <a:spcPts val="1200"/>
              </a:spcAft>
              <a:buFont typeface="+mj-lt"/>
              <a:buAutoNum type="arabicPeriod" startAt="5"/>
            </a:pPr>
            <a:r>
              <a:rPr lang="en-US" sz="2400" dirty="0">
                <a:latin typeface="Georgia" panose="02040502050405020303" pitchFamily="18" charset="0"/>
              </a:rPr>
              <a:t>We will recognize every effort and applaud it.</a:t>
            </a:r>
          </a:p>
          <a:p>
            <a:pPr marL="457200" indent="-457200">
              <a:spcBef>
                <a:spcPts val="0"/>
              </a:spcBef>
              <a:spcAft>
                <a:spcPts val="1200"/>
              </a:spcAft>
              <a:buFont typeface="+mj-lt"/>
              <a:buAutoNum type="arabicPeriod" startAt="5"/>
            </a:pPr>
            <a:r>
              <a:rPr lang="en-US" sz="2400" dirty="0">
                <a:latin typeface="Georgia" panose="02040502050405020303" pitchFamily="18" charset="0"/>
              </a:rPr>
              <a:t>We will encourage each other to do our best.</a:t>
            </a:r>
          </a:p>
          <a:p>
            <a:pPr marL="457200" indent="-457200">
              <a:spcBef>
                <a:spcPts val="0"/>
              </a:spcBef>
              <a:spcAft>
                <a:spcPts val="1200"/>
              </a:spcAft>
              <a:buFont typeface="+mj-lt"/>
              <a:buAutoNum type="arabicPeriod" startAt="5"/>
            </a:pPr>
            <a:r>
              <a:rPr lang="en-US" sz="2400" dirty="0">
                <a:latin typeface="Georgia" panose="02040502050405020303" pitchFamily="18" charset="0"/>
              </a:rPr>
              <a:t>We will practice virtuous living, using the Life Principles.</a:t>
            </a:r>
          </a:p>
        </p:txBody>
      </p:sp>
      <p:sp>
        <p:nvSpPr>
          <p:cNvPr id="3" name="Title 1"/>
          <p:cNvSpPr txBox="1">
            <a:spLocks/>
          </p:cNvSpPr>
          <p:nvPr/>
        </p:nvSpPr>
        <p:spPr>
          <a:xfrm>
            <a:off x="0" y="76200"/>
            <a:ext cx="9144000" cy="944562"/>
          </a:xfrm>
          <a:prstGeom prst="rect">
            <a:avLst/>
          </a:prstGeom>
        </p:spPr>
        <p:style>
          <a:lnRef idx="0">
            <a:schemeClr val="accent1"/>
          </a:lnRef>
          <a:fillRef idx="3">
            <a:schemeClr val="accent1"/>
          </a:fillRef>
          <a:effectRef idx="3">
            <a:schemeClr val="accent1"/>
          </a:effectRef>
          <a:fontRef idx="minor">
            <a:schemeClr val="lt1"/>
          </a:fontRef>
        </p:style>
        <p:txBody>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ct val="150000"/>
              </a:lnSpc>
              <a:spcBef>
                <a:spcPts val="600"/>
              </a:spcBef>
            </a:pPr>
            <a:r>
              <a:rPr lang="en-US" sz="3200" b="1" u="sng" dirty="0">
                <a:latin typeface="Georgia" panose="02040502050405020303" pitchFamily="18" charset="0"/>
              </a:rPr>
              <a:t>The 8 Expectations for Living</a:t>
            </a:r>
          </a:p>
        </p:txBody>
      </p:sp>
    </p:spTree>
    <p:extLst>
      <p:ext uri="{BB962C8B-B14F-4D97-AF65-F5344CB8AC3E}">
        <p14:creationId xmlns:p14="http://schemas.microsoft.com/office/powerpoint/2010/main" val="20108945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5950</TotalTime>
  <Words>1225</Words>
  <Application>Microsoft Office PowerPoint</Application>
  <PresentationFormat>On-screen Show (4:3)</PresentationFormat>
  <Paragraphs>153</Paragraphs>
  <Slides>24</Slides>
  <Notes>2</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 Narrow</vt:lpstr>
      <vt:lpstr>Calibri</vt:lpstr>
      <vt:lpstr>Calibri Light</vt:lpstr>
      <vt:lpstr>Georgia</vt:lpstr>
      <vt:lpstr>Times New Roman</vt:lpstr>
      <vt:lpstr>Office Theme</vt:lpstr>
      <vt:lpstr>PowerPoint Presentation</vt:lpstr>
      <vt:lpstr>The Pledge of Allegiance:</vt:lpstr>
      <vt:lpstr>Idaho State Pledge:</vt:lpstr>
      <vt:lpstr>National Anthem: “The Star-Spangled Banner”</vt:lpstr>
      <vt:lpstr>AHCS Performance Certificate:</vt:lpstr>
      <vt:lpstr>School Creed:</vt:lpstr>
      <vt:lpstr>PowerPoint Presentation</vt:lpstr>
      <vt:lpstr>Teacher’s Creed:</vt:lpstr>
      <vt:lpstr>PowerPoint Presentation</vt:lpstr>
      <vt:lpstr>Hero of the Month:</vt:lpstr>
      <vt:lpstr>Quote of the Month:</vt:lpstr>
      <vt:lpstr>Life Principle of the Month:</vt:lpstr>
      <vt:lpstr>Supplemental Hero of the Month:</vt:lpstr>
      <vt:lpstr>Song of the Month: “This Land Is Your Land”</vt:lpstr>
      <vt:lpstr>Verse of the Month:  “The Guy in the Glass”   by Dale Wimbrow</vt:lpstr>
      <vt:lpstr>Verse of the Month: continued</vt:lpstr>
      <vt:lpstr>Words of the Month:</vt:lpstr>
      <vt:lpstr>Bill of Rights</vt:lpstr>
      <vt:lpstr>Cowboy Ethics  by James P. Owen</vt:lpstr>
      <vt:lpstr>Virtual Friday Home-to-School Connection</vt:lpstr>
      <vt:lpstr>PowerPoint Presentation</vt:lpstr>
      <vt:lpstr>Essential 55 by Ron Clark</vt:lpstr>
      <vt:lpstr>Essential 55 by Ron Clark continued</vt:lpstr>
      <vt:lpstr>George Washington’s Rules of Civility: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Rise and Shine October Year 4</dc:title>
  <dc:subject/>
  <dc:creator>Teacher</dc:creator>
  <cp:keywords/>
  <dc:description/>
  <cp:lastModifiedBy>Teacher</cp:lastModifiedBy>
  <cp:revision>309</cp:revision>
  <dcterms:created xsi:type="dcterms:W3CDTF">2014-08-29T14:20:20Z</dcterms:created>
  <dcterms:modified xsi:type="dcterms:W3CDTF">2020-10-01T19:53:47Z</dcterms:modified>
  <cp:category/>
  <cp:contentStatus/>
</cp:coreProperties>
</file>